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274" r:id="rId2"/>
    <p:sldId id="256" r:id="rId3"/>
    <p:sldId id="275" r:id="rId4"/>
    <p:sldId id="284" r:id="rId5"/>
    <p:sldId id="285" r:id="rId6"/>
    <p:sldId id="286" r:id="rId7"/>
    <p:sldId id="287" r:id="rId8"/>
    <p:sldId id="288" r:id="rId9"/>
    <p:sldId id="294" r:id="rId10"/>
    <p:sldId id="295" r:id="rId11"/>
    <p:sldId id="276" r:id="rId12"/>
    <p:sldId id="257" r:id="rId13"/>
    <p:sldId id="277" r:id="rId14"/>
    <p:sldId id="278" r:id="rId15"/>
    <p:sldId id="279" r:id="rId16"/>
    <p:sldId id="280" r:id="rId17"/>
    <p:sldId id="281" r:id="rId18"/>
    <p:sldId id="282" r:id="rId19"/>
    <p:sldId id="263" r:id="rId20"/>
    <p:sldId id="264" r:id="rId21"/>
    <p:sldId id="298" r:id="rId22"/>
    <p:sldId id="299" r:id="rId23"/>
    <p:sldId id="289" r:id="rId24"/>
    <p:sldId id="290" r:id="rId25"/>
    <p:sldId id="291" r:id="rId26"/>
    <p:sldId id="292" r:id="rId27"/>
    <p:sldId id="293" r:id="rId28"/>
    <p:sldId id="296" r:id="rId29"/>
    <p:sldId id="300" r:id="rId30"/>
    <p:sldId id="301" r:id="rId31"/>
    <p:sldId id="265"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320" y="4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image" Target="../media/image6.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21E2345-8474-42C9-A2AB-6429B3DF7B77}" type="datetimeFigureOut">
              <a:rPr lang="en-US" smtClean="0"/>
              <a:t>9/27/2024</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E826270-9764-45D4-BEBF-1EA1E987B348}" type="slidenum">
              <a:rPr lang="en-US" smtClean="0"/>
              <a:t>‹#›</a:t>
            </a:fld>
            <a:endParaRPr lang="en-US"/>
          </a:p>
        </p:txBody>
      </p:sp>
    </p:spTree>
    <p:extLst>
      <p:ext uri="{BB962C8B-B14F-4D97-AF65-F5344CB8AC3E}">
        <p14:creationId xmlns:p14="http://schemas.microsoft.com/office/powerpoint/2010/main" val="33059352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1F9D8039-7E5F-45E6-A889-83797E886774}" type="slidenum">
              <a:rPr lang="ar-SA">
                <a:latin typeface="Calibri" panose="020F0502020204030204" pitchFamily="34" charset="0"/>
              </a:rPr>
              <a:pPr eaLnBrk="1" hangingPunct="1"/>
              <a:t>6</a:t>
            </a:fld>
            <a:endParaRPr lang="en-US">
              <a:latin typeface="Calibri" panose="020F0502020204030204" pitchFamily="34" charset="0"/>
            </a:endParaRPr>
          </a:p>
        </p:txBody>
      </p:sp>
      <p:sp>
        <p:nvSpPr>
          <p:cNvPr id="51203"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6" rIns="91430" bIns="45716"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5B6B88DF-60E4-4E27-9477-EDEE6F9F9B29}" type="slidenum">
              <a:rPr lang="ar-SA" sz="1200"/>
              <a:pPr eaLnBrk="1" hangingPunct="1"/>
              <a:t>6</a:t>
            </a:fld>
            <a:endParaRPr lang="en-US" sz="1200"/>
          </a:p>
        </p:txBody>
      </p:sp>
      <p:sp>
        <p:nvSpPr>
          <p:cNvPr id="51204" name="Rectangle 2"/>
          <p:cNvSpPr>
            <a:spLocks noGrp="1" noRot="1" noChangeAspect="1" noChangeArrowheads="1" noTextEdit="1"/>
          </p:cNvSpPr>
          <p:nvPr>
            <p:ph type="sldImg"/>
          </p:nvPr>
        </p:nvSpPr>
        <p:spPr bwMode="auto">
          <a:xfrm>
            <a:off x="1144588" y="687388"/>
            <a:ext cx="4570412" cy="342741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5" name="Rectangle 3"/>
          <p:cNvSpPr>
            <a:spLocks noGrp="1" noChangeArrowheads="1"/>
          </p:cNvSpPr>
          <p:nvPr>
            <p:ph type="body" idx="1"/>
          </p:nvPr>
        </p:nvSpPr>
        <p:spPr bwMode="auto">
          <a:xfrm>
            <a:off x="912813" y="4343400"/>
            <a:ext cx="5032375" cy="41132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0" tIns="45716" rIns="91430" bIns="45716" numCol="1" anchor="t" anchorCtr="0" compatLnSpc="1">
            <a:prstTxWarp prst="textNoShape">
              <a:avLst/>
            </a:prstTxWarp>
          </a:bodyPr>
          <a:lstStyle/>
          <a:p>
            <a:r>
              <a:rPr lang="en-US" smtClean="0">
                <a:solidFill>
                  <a:srgbClr val="000000"/>
                </a:solidFill>
                <a:ea typeface="Arial Unicode MS" panose="020B0604020202020204" pitchFamily="34" charset="-128"/>
                <a:cs typeface="Arial Unicode MS" panose="020B0604020202020204" pitchFamily="34" charset="-128"/>
              </a:rPr>
              <a:t>This figure illustrates the range of species that Influenza A sub-type viruses can infect. Some species that specific HA subtype viruses have infected are listed on the left, and some species that specific N1 subtype viruses have infected are listed on the right. </a:t>
            </a:r>
            <a:endParaRPr lang="en-US" smtClean="0">
              <a:ea typeface="Arial Unicode MS" panose="020B0604020202020204" pitchFamily="34" charset="-128"/>
              <a:cs typeface="Arial Unicode MS" panose="020B0604020202020204" pitchFamily="34" charset="-128"/>
            </a:endParaRPr>
          </a:p>
          <a:p>
            <a:r>
              <a:rPr lang="en-US" smtClean="0">
                <a:ea typeface="Arial Unicode MS" panose="020B0604020202020204" pitchFamily="34" charset="-128"/>
                <a:cs typeface="Arial Unicode MS" panose="020B0604020202020204" pitchFamily="34" charset="-128"/>
              </a:rPr>
              <a:t>The currently circulating strain is a novel H1N1 strain.</a:t>
            </a:r>
          </a:p>
        </p:txBody>
      </p:sp>
    </p:spTree>
    <p:extLst>
      <p:ext uri="{BB962C8B-B14F-4D97-AF65-F5344CB8AC3E}">
        <p14:creationId xmlns:p14="http://schemas.microsoft.com/office/powerpoint/2010/main" val="1090874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7"/>
          <p:cNvSpPr>
            <a:spLocks noGrp="1" noChangeArrowheads="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030EE02-A4C5-4F26-ADDF-6E1FEE64B8A8}" type="slidenum">
              <a:rPr lang="ar-SA">
                <a:latin typeface="Calibri" panose="020F0502020204030204" pitchFamily="34" charset="0"/>
              </a:rPr>
              <a:pPr eaLnBrk="1" hangingPunct="1"/>
              <a:t>7</a:t>
            </a:fld>
            <a:endParaRPr lang="en-US">
              <a:latin typeface="Calibri" panose="020F0502020204030204" pitchFamily="34" charset="0"/>
            </a:endParaRPr>
          </a:p>
        </p:txBody>
      </p:sp>
      <p:sp>
        <p:nvSpPr>
          <p:cNvPr id="50179" name="Rectangle 2"/>
          <p:cNvSpPr txBox="1">
            <a:spLocks noGrp="1" noChangeArrowheads="1"/>
          </p:cNvSpPr>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sz="1200"/>
              <a:t>Module 2: ABCs of Influenza and Pandemics</a:t>
            </a:r>
          </a:p>
        </p:txBody>
      </p:sp>
      <p:sp>
        <p:nvSpPr>
          <p:cNvPr id="50180"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BC3221FA-22FE-478A-A7F8-63C08554E5A3}" type="slidenum">
              <a:rPr lang="ar-SA" sz="1200"/>
              <a:pPr eaLnBrk="1" hangingPunct="1"/>
              <a:t>7</a:t>
            </a:fld>
            <a:endParaRPr lang="en-US" sz="1200"/>
          </a:p>
        </p:txBody>
      </p:sp>
      <p:sp>
        <p:nvSpPr>
          <p:cNvPr id="5018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8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5" tIns="45718" rIns="91435" bIns="45718" numCol="1" anchor="t" anchorCtr="0" compatLnSpc="1">
            <a:prstTxWarp prst="textNoShape">
              <a:avLst/>
            </a:prstTxWarp>
          </a:bodyPr>
          <a:lstStyle/>
          <a:p>
            <a:pPr>
              <a:spcBef>
                <a:spcPct val="0"/>
              </a:spcBef>
            </a:pPr>
            <a:r>
              <a:rPr lang="en-US" smtClean="0"/>
              <a:t>This is a conceptual illustration of antigenic drift and antigenic shift. Note that influenza viruses have 8 gene segments, but only 2 are shown here for simplicity.</a:t>
            </a:r>
          </a:p>
          <a:p>
            <a:pPr>
              <a:spcBef>
                <a:spcPct val="0"/>
              </a:spcBef>
            </a:pPr>
            <a:endParaRPr lang="en-US" smtClean="0"/>
          </a:p>
          <a:p>
            <a:pPr>
              <a:spcBef>
                <a:spcPct val="0"/>
              </a:spcBef>
            </a:pPr>
            <a:r>
              <a:rPr lang="en-US" smtClean="0"/>
              <a:t>Antigenic drift creates influenza viruses with slightly-modified antigens, which is illustrated here by a change in the triangular hemagglutinin molecule. Antigenic drift is the reason  we need to update the influenza vaccine annually. </a:t>
            </a:r>
          </a:p>
          <a:p>
            <a:pPr>
              <a:spcBef>
                <a:spcPct val="0"/>
              </a:spcBef>
            </a:pPr>
            <a:endParaRPr lang="en-US" smtClean="0"/>
          </a:p>
          <a:p>
            <a:pPr>
              <a:spcBef>
                <a:spcPct val="0"/>
              </a:spcBef>
            </a:pPr>
            <a:r>
              <a:rPr lang="en-US" smtClean="0"/>
              <a:t>Antigenic shift generates viruses with entirely novel antigens, as shown by the change from a triangle to a square. If an antigenicaly shifted virus (with novel antigens) can circulate and cause illness in an immunologically naïve human population, a pandemic can occur.</a:t>
            </a:r>
          </a:p>
          <a:p>
            <a:endParaRPr lang="en-US" smtClean="0"/>
          </a:p>
        </p:txBody>
      </p:sp>
    </p:spTree>
    <p:extLst>
      <p:ext uri="{BB962C8B-B14F-4D97-AF65-F5344CB8AC3E}">
        <p14:creationId xmlns:p14="http://schemas.microsoft.com/office/powerpoint/2010/main" val="10623826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EA3A3FD-19F6-4DFC-B320-8A0E2215DCCD}" type="datetimeFigureOut">
              <a:rPr lang="en-US" smtClean="0"/>
              <a:t>9/27/2024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D2C5FC-9437-48E8-B1F9-9924F6D25388}"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EA3A3FD-19F6-4DFC-B320-8A0E2215DCCD}" type="datetimeFigureOut">
              <a:rPr lang="en-US" smtClean="0"/>
              <a:t>9/27/2024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D2C5FC-9437-48E8-B1F9-9924F6D25388}"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EA3A3FD-19F6-4DFC-B320-8A0E2215DCCD}" type="datetimeFigureOut">
              <a:rPr lang="en-US" smtClean="0"/>
              <a:t>9/27/2024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D2C5FC-9437-48E8-B1F9-9924F6D25388}"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EA3A3FD-19F6-4DFC-B320-8A0E2215DCCD}" type="datetimeFigureOut">
              <a:rPr lang="en-US" smtClean="0"/>
              <a:t>9/27/2024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D2C5FC-9437-48E8-B1F9-9924F6D25388}"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EA3A3FD-19F6-4DFC-B320-8A0E2215DCCD}" type="datetimeFigureOut">
              <a:rPr lang="en-US" smtClean="0"/>
              <a:t>9/27/2024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D2C5FC-9437-48E8-B1F9-9924F6D25388}"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EA3A3FD-19F6-4DFC-B320-8A0E2215DCCD}" type="datetimeFigureOut">
              <a:rPr lang="en-US" smtClean="0"/>
              <a:t>9/27/2024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D2C5FC-9437-48E8-B1F9-9924F6D25388}"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EA3A3FD-19F6-4DFC-B320-8A0E2215DCCD}" type="datetimeFigureOut">
              <a:rPr lang="en-US" smtClean="0"/>
              <a:t>9/27/2024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3D2C5FC-9437-48E8-B1F9-9924F6D25388}"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EA3A3FD-19F6-4DFC-B320-8A0E2215DCCD}" type="datetimeFigureOut">
              <a:rPr lang="en-US" smtClean="0"/>
              <a:t>9/27/2024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3D2C5FC-9437-48E8-B1F9-9924F6D25388}"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EA3A3FD-19F6-4DFC-B320-8A0E2215DCCD}" type="datetimeFigureOut">
              <a:rPr lang="en-US" smtClean="0"/>
              <a:t>9/27/2024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3D2C5FC-9437-48E8-B1F9-9924F6D25388}"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EA3A3FD-19F6-4DFC-B320-8A0E2215DCCD}" type="datetimeFigureOut">
              <a:rPr lang="en-US" smtClean="0"/>
              <a:t>9/27/2024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D2C5FC-9437-48E8-B1F9-9924F6D25388}"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EA3A3FD-19F6-4DFC-B320-8A0E2215DCCD}" type="datetimeFigureOut">
              <a:rPr lang="en-US" smtClean="0"/>
              <a:t>9/27/2024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D2C5FC-9437-48E8-B1F9-9924F6D25388}"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EA3A3FD-19F6-4DFC-B320-8A0E2215DCCD}" type="datetimeFigureOut">
              <a:rPr lang="en-US" smtClean="0"/>
              <a:t>9/27/2024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3D2C5FC-9437-48E8-B1F9-9924F6D25388}"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s://www.cdc.gov/flu/about/viruses/index.ht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www.cdc.gov/flu/about/disease/65over.htm" TargetMode="External"/><Relationship Id="rId2" Type="http://schemas.openxmlformats.org/officeDocument/2006/relationships/hyperlink" Target="https://www.cdc.gov/flu/parents/index.htm" TargetMode="External"/><Relationship Id="rId1" Type="http://schemas.openxmlformats.org/officeDocument/2006/relationships/slideLayout" Target="../slideLayouts/slideLayout2.xml"/><Relationship Id="rId5" Type="http://schemas.openxmlformats.org/officeDocument/2006/relationships/hyperlink" Target="https://www.cdc.gov/flu/professionals/infectioncontrol/ltc-facility-guidance.htm" TargetMode="External"/><Relationship Id="rId4" Type="http://schemas.openxmlformats.org/officeDocument/2006/relationships/hyperlink" Target="https://www.cdc.gov/flu/protect/vaccine/pregnant.htm"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s://www.cdc.gov/flu/about/disease/high_risk.htm" TargetMode="External"/><Relationship Id="rId2" Type="http://schemas.openxmlformats.org/officeDocument/2006/relationships/hyperlink" Target="https://www.cdc.gov/flu/about/viruses/index.htm" TargetMode="Externa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hyperlink" Target="https://www.cdc.gov/flu/heartdisease/index.htm" TargetMode="External"/><Relationship Id="rId7" Type="http://schemas.openxmlformats.org/officeDocument/2006/relationships/hyperlink" Target="https://www.cdc.gov/healthyweight/assessing/bmi/index.html" TargetMode="External"/><Relationship Id="rId2" Type="http://schemas.openxmlformats.org/officeDocument/2006/relationships/hyperlink" Target="https://www.cdc.gov/flu/asthma/index.htm" TargetMode="External"/><Relationship Id="rId1" Type="http://schemas.openxmlformats.org/officeDocument/2006/relationships/slideLayout" Target="../slideLayouts/slideLayout2.xml"/><Relationship Id="rId6" Type="http://schemas.openxmlformats.org/officeDocument/2006/relationships/hyperlink" Target="https://www.cdc.gov/cancer/flu/" TargetMode="External"/><Relationship Id="rId5" Type="http://schemas.openxmlformats.org/officeDocument/2006/relationships/hyperlink" Target="https://www.cdc.gov/flu/protect/hiv-flu.htm" TargetMode="External"/><Relationship Id="rId4" Type="http://schemas.openxmlformats.org/officeDocument/2006/relationships/hyperlink" Target="https://www.cdc.gov/flu/diabetes/index.htm"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4.wmf"/><Relationship Id="rId4" Type="http://schemas.openxmlformats.org/officeDocument/2006/relationships/image" Target="../media/image3.wmf"/></Relationships>
</file>

<file path=ppt/slides/_rels/slide7.xml.rels><?xml version="1.0" encoding="UTF-8" standalone="yes"?>
<Relationships xmlns="http://schemas.openxmlformats.org/package/2006/relationships"><Relationship Id="rId3" Type="http://schemas.openxmlformats.org/officeDocument/2006/relationships/hyperlink" Target="http://upload.wikimedia.org/wikipedia/en/c/ca/Antigenic_drift_vs_shift.png" TargetMode="External"/><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hyperlink" Target="http://www.i-s-b.org/wissen/broschuere/32.gif" TargetMode="External"/><Relationship Id="rId7" Type="http://schemas.openxmlformats.org/officeDocument/2006/relationships/oleObject" Target="../embeddings/oleObject2.bin"/><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image" Target="../media/image6.png"/><Relationship Id="rId5" Type="http://schemas.openxmlformats.org/officeDocument/2006/relationships/oleObject" Target="../embeddings/oleObject1.bin"/><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6600" dirty="0" smtClean="0">
                <a:hlinkClick r:id="rId2"/>
              </a:rPr>
              <a:t>influenza</a:t>
            </a:r>
            <a:endParaRPr lang="en-US" sz="66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endParaRPr lang="fa-IR" smtClean="0"/>
          </a:p>
        </p:txBody>
      </p:sp>
      <p:sp>
        <p:nvSpPr>
          <p:cNvPr id="21507" name="Rectangle 3"/>
          <p:cNvSpPr>
            <a:spLocks noGrp="1" noChangeArrowheads="1"/>
          </p:cNvSpPr>
          <p:nvPr>
            <p:ph idx="1"/>
          </p:nvPr>
        </p:nvSpPr>
        <p:spPr/>
        <p:txBody>
          <a:bodyPr/>
          <a:lstStyle/>
          <a:p>
            <a:pPr eaLnBrk="1" hangingPunct="1"/>
            <a:endParaRPr lang="fa-IR" smtClean="0"/>
          </a:p>
        </p:txBody>
      </p:sp>
      <p:pic>
        <p:nvPicPr>
          <p:cNvPr id="21508" name="Picture 4" descr="image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9" name="Text Box 5"/>
          <p:cNvSpPr txBox="1">
            <a:spLocks noChangeArrowheads="1"/>
          </p:cNvSpPr>
          <p:nvPr/>
        </p:nvSpPr>
        <p:spPr bwMode="auto">
          <a:xfrm>
            <a:off x="179388" y="6092825"/>
            <a:ext cx="5976937" cy="595313"/>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50000"/>
              </a:spcBef>
            </a:pPr>
            <a:r>
              <a:rPr lang="en-GB" b="1">
                <a:ea typeface="MS PGothic" panose="020B0600070205080204" pitchFamily="34" charset="-128"/>
              </a:rPr>
              <a:t>Emergency hospital, Camp Funston, Kansas 1918 </a:t>
            </a:r>
          </a:p>
          <a:p>
            <a:pPr>
              <a:spcBef>
                <a:spcPct val="50000"/>
              </a:spcBef>
            </a:pPr>
            <a:r>
              <a:rPr lang="en-GB" sz="1000" b="1">
                <a:ea typeface="MS PGothic" panose="020B0600070205080204" pitchFamily="34" charset="-128"/>
              </a:rPr>
              <a:t>Courtesy of National Museum of Health and Medicine</a:t>
            </a:r>
            <a:endParaRPr lang="en-US" sz="1000" b="1">
              <a:ea typeface="MS PGothic" panose="020B0600070205080204" pitchFamily="34" charset="-128"/>
            </a:endParaRPr>
          </a:p>
        </p:txBody>
      </p:sp>
    </p:spTree>
    <p:extLst>
      <p:ext uri="{BB962C8B-B14F-4D97-AF65-F5344CB8AC3E}">
        <p14:creationId xmlns:p14="http://schemas.microsoft.com/office/powerpoint/2010/main" val="39912416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b="1" dirty="0" smtClean="0">
                <a:solidFill>
                  <a:srgbClr val="FF0000"/>
                </a:solidFill>
              </a:rPr>
              <a:t>Onset of Symptoms</a:t>
            </a:r>
          </a:p>
          <a:p>
            <a:r>
              <a:rPr lang="en-US" dirty="0" smtClean="0"/>
              <a:t>The time from when a person is exposed to flu virus and infected to when symptoms begin is about 1 to 4 days, with an average of about 2 day</a:t>
            </a:r>
          </a:p>
          <a:p>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440363"/>
          </a:xfrm>
        </p:spPr>
        <p:txBody>
          <a:bodyPr>
            <a:normAutofit fontScale="85000" lnSpcReduction="10000"/>
          </a:bodyPr>
          <a:lstStyle/>
          <a:p>
            <a:r>
              <a:rPr lang="en-US" b="1" dirty="0" smtClean="0">
                <a:solidFill>
                  <a:srgbClr val="FF0000"/>
                </a:solidFill>
              </a:rPr>
              <a:t>Signs and Symptoms of Flu</a:t>
            </a:r>
          </a:p>
          <a:p>
            <a:r>
              <a:rPr lang="en-US" dirty="0" smtClean="0"/>
              <a:t>People who have the flu often feel some or all of these signs and symptoms that usually start suddenly, not gradually: Fever* or feeling feverish/chills</a:t>
            </a:r>
          </a:p>
          <a:p>
            <a:r>
              <a:rPr lang="en-US" dirty="0" smtClean="0"/>
              <a:t>Cough</a:t>
            </a:r>
          </a:p>
          <a:p>
            <a:r>
              <a:rPr lang="en-US" dirty="0" smtClean="0"/>
              <a:t>Sore throat</a:t>
            </a:r>
          </a:p>
          <a:p>
            <a:r>
              <a:rPr lang="en-US" dirty="0" smtClean="0"/>
              <a:t>Runny or stuffy nose</a:t>
            </a:r>
          </a:p>
          <a:p>
            <a:r>
              <a:rPr lang="en-US" dirty="0" smtClean="0"/>
              <a:t>Muscle or body aches</a:t>
            </a:r>
          </a:p>
          <a:p>
            <a:r>
              <a:rPr lang="en-US" dirty="0" smtClean="0"/>
              <a:t>Headaches</a:t>
            </a:r>
          </a:p>
          <a:p>
            <a:r>
              <a:rPr lang="en-US" dirty="0" smtClean="0"/>
              <a:t>Fatigue (very tired)</a:t>
            </a:r>
          </a:p>
          <a:p>
            <a:r>
              <a:rPr lang="en-US" dirty="0" smtClean="0"/>
              <a:t>Some people may have vomiting and diarrhea, though this is more common in young children than in adults.</a:t>
            </a:r>
          </a:p>
          <a:p>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rgbClr val="FF0000"/>
                </a:solidFill>
              </a:rPr>
              <a:t>Uncomplicated influenza</a:t>
            </a:r>
            <a:r>
              <a:rPr lang="en-US" b="1" dirty="0" smtClean="0"/>
              <a:t/>
            </a:r>
            <a:br>
              <a:rPr lang="en-US" b="1" dirty="0" smtClean="0"/>
            </a:br>
            <a:endParaRPr lang="en-US" dirty="0"/>
          </a:p>
        </p:txBody>
      </p:sp>
      <p:sp>
        <p:nvSpPr>
          <p:cNvPr id="3" name="Content Placeholder 2"/>
          <p:cNvSpPr>
            <a:spLocks noGrp="1"/>
          </p:cNvSpPr>
          <p:nvPr>
            <p:ph idx="1"/>
          </p:nvPr>
        </p:nvSpPr>
        <p:spPr/>
        <p:txBody>
          <a:bodyPr/>
          <a:lstStyle/>
          <a:p>
            <a:r>
              <a:rPr lang="en-US" dirty="0" smtClean="0"/>
              <a:t>1• </a:t>
            </a:r>
            <a:r>
              <a:rPr lang="en-US" dirty="0" smtClean="0">
                <a:solidFill>
                  <a:srgbClr val="FF0000"/>
                </a:solidFill>
              </a:rPr>
              <a:t>ILI symptoms </a:t>
            </a:r>
            <a:r>
              <a:rPr lang="en-US" dirty="0" smtClean="0"/>
              <a:t>include: fever, cough, sore throat, </a:t>
            </a:r>
            <a:r>
              <a:rPr lang="en-US" dirty="0" err="1" smtClean="0"/>
              <a:t>rhinorrhea</a:t>
            </a:r>
            <a:r>
              <a:rPr lang="en-US" dirty="0" smtClean="0"/>
              <a:t>, headache, muscle pain, and malaise, but no shortness of breath and no </a:t>
            </a:r>
            <a:r>
              <a:rPr lang="en-US" dirty="0" err="1" smtClean="0"/>
              <a:t>dyspnoea</a:t>
            </a:r>
            <a:r>
              <a:rPr lang="en-US" dirty="0" smtClean="0"/>
              <a:t>. Patients may present with</a:t>
            </a:r>
          </a:p>
          <a:p>
            <a:r>
              <a:rPr lang="en-US" dirty="0" smtClean="0"/>
              <a:t>2</a:t>
            </a:r>
            <a:r>
              <a:rPr lang="en-US" dirty="0" smtClean="0">
                <a:solidFill>
                  <a:srgbClr val="FF0000"/>
                </a:solidFill>
              </a:rPr>
              <a:t>. Gastrointestinal illness </a:t>
            </a:r>
            <a:r>
              <a:rPr lang="en-US" dirty="0" smtClean="0"/>
              <a:t>may also be present, such as </a:t>
            </a:r>
            <a:r>
              <a:rPr lang="en-US" dirty="0" err="1" smtClean="0"/>
              <a:t>diarrhoea</a:t>
            </a:r>
            <a:r>
              <a:rPr lang="en-US" dirty="0" smtClean="0"/>
              <a:t> and/or vomiting, especially in children, but without evidence of </a:t>
            </a:r>
            <a:r>
              <a:rPr lang="en-US" dirty="0" err="1" smtClean="0"/>
              <a:t>dehydrationome</a:t>
            </a:r>
            <a:r>
              <a:rPr lang="en-US" dirty="0" smtClean="0"/>
              <a:t> or all of these symptoms</a:t>
            </a:r>
          </a:p>
          <a:p>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0000"/>
                </a:solidFill>
              </a:rPr>
              <a:t>Complicated or severe influenza</a:t>
            </a:r>
            <a:endParaRPr lang="en-US" dirty="0">
              <a:solidFill>
                <a:srgbClr val="FF0000"/>
              </a:solidFill>
            </a:endParaRPr>
          </a:p>
        </p:txBody>
      </p:sp>
      <p:sp>
        <p:nvSpPr>
          <p:cNvPr id="3" name="Content Placeholder 2"/>
          <p:cNvSpPr>
            <a:spLocks noGrp="1"/>
          </p:cNvSpPr>
          <p:nvPr>
            <p:ph idx="1"/>
          </p:nvPr>
        </p:nvSpPr>
        <p:spPr>
          <a:xfrm>
            <a:off x="0" y="1600200"/>
            <a:ext cx="9144000" cy="4525963"/>
          </a:xfrm>
        </p:spPr>
        <p:txBody>
          <a:bodyPr>
            <a:normAutofit fontScale="70000" lnSpcReduction="20000"/>
          </a:bodyPr>
          <a:lstStyle/>
          <a:p>
            <a:r>
              <a:rPr lang="en-US" dirty="0"/>
              <a:t>Presenting clinical (e.g. </a:t>
            </a:r>
            <a:r>
              <a:rPr lang="en-US" dirty="0">
                <a:solidFill>
                  <a:srgbClr val="FF0000"/>
                </a:solidFill>
              </a:rPr>
              <a:t>shortness of breath/</a:t>
            </a:r>
            <a:r>
              <a:rPr lang="en-US" dirty="0" err="1">
                <a:solidFill>
                  <a:srgbClr val="FF0000"/>
                </a:solidFill>
              </a:rPr>
              <a:t>dyspnoea</a:t>
            </a:r>
            <a:r>
              <a:rPr lang="en-US" dirty="0">
                <a:solidFill>
                  <a:srgbClr val="FF0000"/>
                </a:solidFill>
              </a:rPr>
              <a:t>, tachypnea, hypoxia</a:t>
            </a:r>
            <a:r>
              <a:rPr lang="en-US" dirty="0"/>
              <a:t>) </a:t>
            </a:r>
            <a:r>
              <a:rPr lang="en-US" dirty="0" smtClean="0"/>
              <a:t>and/or radiological </a:t>
            </a:r>
            <a:r>
              <a:rPr lang="en-US" dirty="0"/>
              <a:t>signs of lower respiratory tract disease (e.g. </a:t>
            </a:r>
            <a:r>
              <a:rPr lang="en-US" dirty="0">
                <a:solidFill>
                  <a:srgbClr val="FF0000"/>
                </a:solidFill>
              </a:rPr>
              <a:t>pneumonia</a:t>
            </a:r>
            <a:r>
              <a:rPr lang="en-US" dirty="0"/>
              <a:t>), </a:t>
            </a:r>
            <a:r>
              <a:rPr lang="en-US" dirty="0" smtClean="0"/>
              <a:t>central nervous system </a:t>
            </a:r>
            <a:r>
              <a:rPr lang="en-US" dirty="0">
                <a:solidFill>
                  <a:srgbClr val="FF0000"/>
                </a:solidFill>
              </a:rPr>
              <a:t>(CNS) involvement </a:t>
            </a:r>
            <a:r>
              <a:rPr lang="en-US" dirty="0"/>
              <a:t>(e.g. encephalopathy, encephalitis</a:t>
            </a:r>
            <a:r>
              <a:rPr lang="en-US" dirty="0" smtClean="0"/>
              <a:t>), </a:t>
            </a:r>
            <a:r>
              <a:rPr lang="en-US" dirty="0" smtClean="0">
                <a:solidFill>
                  <a:srgbClr val="FF0000"/>
                </a:solidFill>
              </a:rPr>
              <a:t>severe </a:t>
            </a:r>
            <a:r>
              <a:rPr lang="en-US" dirty="0">
                <a:solidFill>
                  <a:srgbClr val="FF0000"/>
                </a:solidFill>
              </a:rPr>
              <a:t>dehydration</a:t>
            </a:r>
            <a:r>
              <a:rPr lang="en-US" dirty="0"/>
              <a:t>, </a:t>
            </a:r>
            <a:r>
              <a:rPr lang="en-US" dirty="0" smtClean="0"/>
              <a:t>or presenting </a:t>
            </a:r>
            <a:r>
              <a:rPr lang="en-US" dirty="0"/>
              <a:t>secondary complications, such as renal failure, </a:t>
            </a:r>
            <a:r>
              <a:rPr lang="en-US" dirty="0" err="1"/>
              <a:t>multiorgan</a:t>
            </a:r>
            <a:r>
              <a:rPr lang="en-US" dirty="0"/>
              <a:t> failure, </a:t>
            </a:r>
            <a:r>
              <a:rPr lang="en-US" dirty="0" smtClean="0"/>
              <a:t>and septic </a:t>
            </a:r>
            <a:r>
              <a:rPr lang="en-US" dirty="0"/>
              <a:t>shock</a:t>
            </a:r>
            <a:r>
              <a:rPr lang="en-US" dirty="0" smtClean="0"/>
              <a:t>. </a:t>
            </a:r>
            <a:r>
              <a:rPr lang="en-US" dirty="0"/>
              <a:t>Other complications can include </a:t>
            </a:r>
            <a:r>
              <a:rPr lang="en-US" dirty="0" err="1">
                <a:solidFill>
                  <a:srgbClr val="FF0000"/>
                </a:solidFill>
              </a:rPr>
              <a:t>rhabdomyolysis</a:t>
            </a:r>
            <a:r>
              <a:rPr lang="en-US" dirty="0">
                <a:solidFill>
                  <a:srgbClr val="FF0000"/>
                </a:solidFill>
              </a:rPr>
              <a:t> and </a:t>
            </a:r>
            <a:r>
              <a:rPr lang="en-US" dirty="0" err="1">
                <a:solidFill>
                  <a:srgbClr val="FF0000"/>
                </a:solidFill>
              </a:rPr>
              <a:t>myocarditis</a:t>
            </a:r>
            <a:r>
              <a:rPr lang="en-US" dirty="0" smtClean="0"/>
              <a:t>.</a:t>
            </a:r>
          </a:p>
          <a:p>
            <a:endParaRPr lang="en-US" dirty="0"/>
          </a:p>
          <a:p>
            <a:r>
              <a:rPr lang="en-US" dirty="0"/>
              <a:t>• </a:t>
            </a:r>
            <a:r>
              <a:rPr lang="en-US" dirty="0">
                <a:solidFill>
                  <a:srgbClr val="FF0000"/>
                </a:solidFill>
              </a:rPr>
              <a:t>Exacerbation of underlying chronic disease</a:t>
            </a:r>
            <a:r>
              <a:rPr lang="en-US" dirty="0"/>
              <a:t>, including asthma, COPD, chronic </a:t>
            </a:r>
            <a:r>
              <a:rPr lang="en-US" dirty="0" smtClean="0"/>
              <a:t>hepatic or </a:t>
            </a:r>
            <a:r>
              <a:rPr lang="en-US" dirty="0"/>
              <a:t>renal failure, diabetes, or other cardiovascular conditions</a:t>
            </a:r>
            <a:r>
              <a:rPr lang="en-US" dirty="0" smtClean="0"/>
              <a:t>.</a:t>
            </a:r>
          </a:p>
          <a:p>
            <a:endParaRPr lang="en-US" dirty="0"/>
          </a:p>
          <a:p>
            <a:r>
              <a:rPr lang="en-US" dirty="0"/>
              <a:t>• Any other condition or clinical presentation requiring hospital admission for </a:t>
            </a:r>
            <a:r>
              <a:rPr lang="en-US" dirty="0" smtClean="0"/>
              <a:t>clinical management.</a:t>
            </a:r>
          </a:p>
          <a:p>
            <a:endParaRPr lang="en-US" dirty="0"/>
          </a:p>
          <a:p>
            <a:r>
              <a:rPr lang="en-US" dirty="0"/>
              <a:t>• Any of the signs of disease progression listed below</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solidFill>
                  <a:srgbClr val="FF0000"/>
                </a:solidFill>
              </a:rPr>
              <a:t>Signs and symptoms of progressive disease</a:t>
            </a:r>
            <a:endParaRPr lang="en-US" dirty="0">
              <a:solidFill>
                <a:srgbClr val="FF0000"/>
              </a:solidFill>
            </a:endParaRPr>
          </a:p>
        </p:txBody>
      </p:sp>
      <p:sp>
        <p:nvSpPr>
          <p:cNvPr id="3" name="Content Placeholder 2"/>
          <p:cNvSpPr>
            <a:spLocks noGrp="1"/>
          </p:cNvSpPr>
          <p:nvPr>
            <p:ph idx="1"/>
          </p:nvPr>
        </p:nvSpPr>
        <p:spPr>
          <a:xfrm>
            <a:off x="228600" y="1600200"/>
            <a:ext cx="8686800" cy="4525963"/>
          </a:xfrm>
        </p:spPr>
        <p:txBody>
          <a:bodyPr/>
          <a:lstStyle/>
          <a:p>
            <a:r>
              <a:rPr lang="en-US" dirty="0"/>
              <a:t>Patients who present initially with uncomplicated influenza may progress to more </a:t>
            </a:r>
            <a:r>
              <a:rPr lang="en-US" dirty="0" err="1" smtClean="0"/>
              <a:t>severedisease</a:t>
            </a:r>
            <a:r>
              <a:rPr lang="en-US" dirty="0" smtClean="0"/>
              <a:t>. Progression can be rapid (i.e. within 24 hours). The following are some of the indicators of progression, which would necessitate an urgent review of patient management</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600200"/>
            <a:ext cx="8991600" cy="4525963"/>
          </a:xfrm>
        </p:spPr>
        <p:txBody>
          <a:bodyPr/>
          <a:lstStyle/>
          <a:p>
            <a:r>
              <a:rPr lang="en-US" dirty="0"/>
              <a:t>Symptoms and signs suggesting oxygen impairment or cardiopulmonary insufficiency:</a:t>
            </a:r>
          </a:p>
          <a:p>
            <a:r>
              <a:rPr lang="en-US" dirty="0"/>
              <a:t>- Shortness of breath (with activity or at rest), difficulty in </a:t>
            </a:r>
            <a:r>
              <a:rPr lang="en-US" dirty="0" smtClean="0"/>
              <a:t>breathing, turning blue</a:t>
            </a:r>
            <a:r>
              <a:rPr lang="en-US" dirty="0"/>
              <a:t>, bloody or </a:t>
            </a:r>
            <a:r>
              <a:rPr lang="en-US" dirty="0" err="1"/>
              <a:t>coloured</a:t>
            </a:r>
            <a:r>
              <a:rPr lang="en-US" dirty="0"/>
              <a:t> sputum, chest pain, and low blood pressure;</a:t>
            </a:r>
          </a:p>
          <a:p>
            <a:r>
              <a:rPr lang="en-US" dirty="0"/>
              <a:t>- In children, fast or </a:t>
            </a:r>
            <a:r>
              <a:rPr lang="en-US" dirty="0" err="1"/>
              <a:t>laboured</a:t>
            </a:r>
            <a:r>
              <a:rPr lang="en-US" dirty="0"/>
              <a:t> breathing; and</a:t>
            </a:r>
          </a:p>
          <a:p>
            <a:r>
              <a:rPr lang="en-US" dirty="0"/>
              <a:t>- Hypoxia, as indicated by pulse </a:t>
            </a:r>
            <a:r>
              <a:rPr lang="en-US" dirty="0" err="1"/>
              <a:t>oximetry</a:t>
            </a:r>
            <a:r>
              <a:rPr lang="en-US" dirty="0"/>
              <a:t>.</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458200" cy="4525963"/>
          </a:xfrm>
        </p:spPr>
        <p:txBody>
          <a:bodyPr/>
          <a:lstStyle/>
          <a:p>
            <a:r>
              <a:rPr lang="en-US" dirty="0"/>
              <a:t>Symptoms and signs suggesting CNS complications:</a:t>
            </a:r>
          </a:p>
          <a:p>
            <a:r>
              <a:rPr lang="en-US" dirty="0"/>
              <a:t>- Altered mental status, unconsciousness, drowsiness, or difficult to awaken and</a:t>
            </a:r>
          </a:p>
          <a:p>
            <a:r>
              <a:rPr lang="en-US" dirty="0"/>
              <a:t>recurring or persistent convulsions (seizures), confusion, severe weakness, </a:t>
            </a:r>
            <a:r>
              <a:rPr lang="en-US" dirty="0" smtClean="0"/>
              <a:t>or paralysis</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762000"/>
            <a:ext cx="8915400" cy="5364163"/>
          </a:xfrm>
        </p:spPr>
        <p:txBody>
          <a:bodyPr/>
          <a:lstStyle/>
          <a:p>
            <a:r>
              <a:rPr lang="en-US" dirty="0"/>
              <a:t>Evidence of sustained virus replication or invasive secondary bacterial </a:t>
            </a:r>
            <a:r>
              <a:rPr lang="en-US" dirty="0" smtClean="0"/>
              <a:t>infection based </a:t>
            </a:r>
            <a:r>
              <a:rPr lang="en-US" dirty="0"/>
              <a:t>on laboratory testing or clinical signs (</a:t>
            </a:r>
            <a:r>
              <a:rPr lang="en-US" dirty="0">
                <a:solidFill>
                  <a:srgbClr val="FF0000"/>
                </a:solidFill>
              </a:rPr>
              <a:t>e.g. persistent high fever and </a:t>
            </a:r>
            <a:r>
              <a:rPr lang="en-US" dirty="0" smtClean="0">
                <a:solidFill>
                  <a:srgbClr val="FF0000"/>
                </a:solidFill>
              </a:rPr>
              <a:t>other symptoms </a:t>
            </a:r>
            <a:r>
              <a:rPr lang="en-US" dirty="0">
                <a:solidFill>
                  <a:srgbClr val="FF0000"/>
                </a:solidFill>
              </a:rPr>
              <a:t>beyond 3 </a:t>
            </a:r>
            <a:r>
              <a:rPr lang="en-US" dirty="0" smtClean="0">
                <a:solidFill>
                  <a:srgbClr val="FF0000"/>
                </a:solidFill>
              </a:rPr>
              <a:t>days</a:t>
            </a:r>
          </a:p>
          <a:p>
            <a:r>
              <a:rPr lang="en-US" dirty="0" smtClean="0"/>
              <a:t>Severe dehydration, manifested as decreased activity, dizziness, decreased urine output, and lethargy</a:t>
            </a:r>
          </a:p>
          <a:p>
            <a:endParaRPr lang="en-US" dirty="0">
              <a:solidFill>
                <a:srgbClr val="FF0000"/>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600200"/>
            <a:ext cx="8686800" cy="4525963"/>
          </a:xfrm>
        </p:spPr>
        <p:txBody>
          <a:bodyPr>
            <a:normAutofit lnSpcReduction="10000"/>
          </a:bodyPr>
          <a:lstStyle/>
          <a:p>
            <a:r>
              <a:rPr lang="en-US" b="1" dirty="0" smtClean="0"/>
              <a:t>People at High Risk for Developing Flu-Related Complications</a:t>
            </a:r>
          </a:p>
          <a:p>
            <a:r>
              <a:rPr lang="en-US" dirty="0" smtClean="0">
                <a:hlinkClick r:id="rId2"/>
              </a:rPr>
              <a:t>Children younger than 5, but especially children younger than 2 years old</a:t>
            </a:r>
            <a:endParaRPr lang="en-US" dirty="0" smtClean="0"/>
          </a:p>
          <a:p>
            <a:r>
              <a:rPr lang="en-US" dirty="0" smtClean="0">
                <a:hlinkClick r:id="rId3"/>
              </a:rPr>
              <a:t>Adults 65 years of age and older</a:t>
            </a:r>
            <a:endParaRPr lang="en-US" dirty="0" smtClean="0"/>
          </a:p>
          <a:p>
            <a:r>
              <a:rPr lang="en-US" dirty="0" smtClean="0">
                <a:hlinkClick r:id="rId4"/>
              </a:rPr>
              <a:t>Pregnant women</a:t>
            </a:r>
            <a:r>
              <a:rPr lang="en-US" dirty="0" smtClean="0"/>
              <a:t> (and women up to two weeks postpartum)</a:t>
            </a:r>
          </a:p>
          <a:p>
            <a:r>
              <a:rPr lang="en-US" dirty="0" smtClean="0"/>
              <a:t>Residents of nursing homes and other </a:t>
            </a:r>
            <a:r>
              <a:rPr lang="en-US" dirty="0" smtClean="0">
                <a:hlinkClick r:id="rId5"/>
              </a:rPr>
              <a:t>long-term care facilities</a:t>
            </a:r>
            <a:endParaRPr lang="en-US" dirty="0" smtClean="0"/>
          </a:p>
          <a:p>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subTitle" idx="1"/>
          </p:nvPr>
        </p:nvSpPr>
        <p:spPr>
          <a:xfrm>
            <a:off x="0" y="381000"/>
            <a:ext cx="9144000" cy="5029200"/>
          </a:xfrm>
        </p:spPr>
        <p:txBody>
          <a:bodyPr/>
          <a:lstStyle/>
          <a:p>
            <a:pPr algn="l"/>
            <a:r>
              <a:rPr lang="en-US" dirty="0" smtClean="0"/>
              <a:t>Influenza (flu) is a contagious respiratory illness caused by </a:t>
            </a:r>
            <a:r>
              <a:rPr lang="en-US" dirty="0" smtClean="0">
                <a:hlinkClick r:id="rId2"/>
              </a:rPr>
              <a:t>influenza viruses</a:t>
            </a:r>
            <a:r>
              <a:rPr lang="en-US" dirty="0" smtClean="0"/>
              <a:t>.</a:t>
            </a:r>
          </a:p>
          <a:p>
            <a:pPr algn="l"/>
            <a:endParaRPr lang="en-US" dirty="0" smtClean="0"/>
          </a:p>
          <a:p>
            <a:r>
              <a:rPr lang="en-US" dirty="0" smtClean="0"/>
              <a:t> It can cause </a:t>
            </a:r>
            <a:r>
              <a:rPr lang="en-US" dirty="0" smtClean="0">
                <a:solidFill>
                  <a:srgbClr val="FF0000"/>
                </a:solidFill>
              </a:rPr>
              <a:t>mild</a:t>
            </a:r>
            <a:r>
              <a:rPr lang="en-US" dirty="0" smtClean="0"/>
              <a:t> to </a:t>
            </a:r>
            <a:r>
              <a:rPr lang="en-US" dirty="0" smtClean="0">
                <a:solidFill>
                  <a:srgbClr val="FF0000"/>
                </a:solidFill>
              </a:rPr>
              <a:t>severe</a:t>
            </a:r>
            <a:r>
              <a:rPr lang="en-US" dirty="0" smtClean="0"/>
              <a:t> illness. Serious outcomes of flu infection can result in hospitalization or death.</a:t>
            </a:r>
          </a:p>
          <a:p>
            <a:endParaRPr lang="en-US" dirty="0" smtClean="0"/>
          </a:p>
          <a:p>
            <a:pPr algn="l"/>
            <a:r>
              <a:rPr lang="en-US" dirty="0" smtClean="0"/>
              <a:t> Some people, such as older people, young children, and people with </a:t>
            </a:r>
            <a:r>
              <a:rPr lang="en-US" dirty="0" smtClean="0">
                <a:hlinkClick r:id="rId3"/>
              </a:rPr>
              <a:t>certain health conditions</a:t>
            </a:r>
            <a:r>
              <a:rPr lang="en-US" dirty="0" smtClean="0"/>
              <a:t>, are at high risk of serious flu complications.</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228600"/>
            <a:ext cx="8839200" cy="5897563"/>
          </a:xfrm>
        </p:spPr>
        <p:txBody>
          <a:bodyPr>
            <a:normAutofit fontScale="55000" lnSpcReduction="20000"/>
          </a:bodyPr>
          <a:lstStyle/>
          <a:p>
            <a:r>
              <a:rPr lang="en-US" b="1" dirty="0" smtClean="0"/>
              <a:t>People who have medical conditions including:</a:t>
            </a:r>
          </a:p>
          <a:p>
            <a:r>
              <a:rPr lang="en-US" dirty="0" smtClean="0">
                <a:hlinkClick r:id="rId2"/>
              </a:rPr>
              <a:t>Asthma</a:t>
            </a:r>
            <a:endParaRPr lang="en-US" dirty="0" smtClean="0"/>
          </a:p>
          <a:p>
            <a:r>
              <a:rPr lang="en-US" dirty="0" smtClean="0">
                <a:solidFill>
                  <a:schemeClr val="accent1"/>
                </a:solidFill>
              </a:rPr>
              <a:t>Neurological and </a:t>
            </a:r>
            <a:r>
              <a:rPr lang="en-US" dirty="0" err="1" smtClean="0">
                <a:solidFill>
                  <a:schemeClr val="accent1"/>
                </a:solidFill>
              </a:rPr>
              <a:t>neurodevelopmental</a:t>
            </a:r>
            <a:r>
              <a:rPr lang="en-US" dirty="0" smtClean="0">
                <a:solidFill>
                  <a:schemeClr val="accent1"/>
                </a:solidFill>
              </a:rPr>
              <a:t> conditions </a:t>
            </a:r>
            <a:r>
              <a:rPr lang="en-US" dirty="0" smtClean="0"/>
              <a:t>[including disorders of the brain, spinal cord, peripheral nerve, and muscle such as cerebral palsy, epilepsy (seizure disorders), stroke, intellectual disability, moderate to severe developmental delay, muscular dystrophy, or spinal cord injury].</a:t>
            </a:r>
          </a:p>
          <a:p>
            <a:r>
              <a:rPr lang="en-US" dirty="0" smtClean="0">
                <a:solidFill>
                  <a:schemeClr val="accent1"/>
                </a:solidFill>
              </a:rPr>
              <a:t>Chronic lung disease </a:t>
            </a:r>
            <a:r>
              <a:rPr lang="en-US" dirty="0" smtClean="0"/>
              <a:t>(such as chronic obstructive pulmonary disease [COPD] and cystic fibrosis)</a:t>
            </a:r>
          </a:p>
          <a:p>
            <a:r>
              <a:rPr lang="en-US" dirty="0" smtClean="0">
                <a:hlinkClick r:id="rId3"/>
              </a:rPr>
              <a:t>Heart disease</a:t>
            </a:r>
            <a:r>
              <a:rPr lang="en-US" dirty="0" smtClean="0"/>
              <a:t> (such as congenital heart disease, congestive heart failure and coronary artery disease)</a:t>
            </a:r>
          </a:p>
          <a:p>
            <a:r>
              <a:rPr lang="en-US" dirty="0" smtClean="0">
                <a:solidFill>
                  <a:schemeClr val="accent1"/>
                </a:solidFill>
              </a:rPr>
              <a:t>Blood disorders </a:t>
            </a:r>
            <a:r>
              <a:rPr lang="en-US" dirty="0" smtClean="0"/>
              <a:t>(such as sickle cell disease)</a:t>
            </a:r>
          </a:p>
          <a:p>
            <a:r>
              <a:rPr lang="en-US" dirty="0" smtClean="0">
                <a:solidFill>
                  <a:schemeClr val="accent1"/>
                </a:solidFill>
              </a:rPr>
              <a:t>Endocrine disorders </a:t>
            </a:r>
            <a:r>
              <a:rPr lang="en-US" dirty="0" smtClean="0"/>
              <a:t>(such as </a:t>
            </a:r>
            <a:r>
              <a:rPr lang="en-US" dirty="0" smtClean="0">
                <a:solidFill>
                  <a:schemeClr val="tx1">
                    <a:lumMod val="75000"/>
                    <a:lumOff val="25000"/>
                  </a:schemeClr>
                </a:solidFill>
                <a:hlinkClick r:id="rId4"/>
              </a:rPr>
              <a:t>diabetes</a:t>
            </a:r>
            <a:r>
              <a:rPr lang="en-US" dirty="0" smtClean="0"/>
              <a:t> mellitus)</a:t>
            </a:r>
          </a:p>
          <a:p>
            <a:r>
              <a:rPr lang="en-US" dirty="0" smtClean="0">
                <a:solidFill>
                  <a:schemeClr val="accent1"/>
                </a:solidFill>
              </a:rPr>
              <a:t>Kidney disorders</a:t>
            </a:r>
          </a:p>
          <a:p>
            <a:r>
              <a:rPr lang="en-US" dirty="0" smtClean="0">
                <a:solidFill>
                  <a:schemeClr val="accent1"/>
                </a:solidFill>
              </a:rPr>
              <a:t>Liver disorders</a:t>
            </a:r>
          </a:p>
          <a:p>
            <a:r>
              <a:rPr lang="en-US" dirty="0" smtClean="0">
                <a:solidFill>
                  <a:schemeClr val="accent1"/>
                </a:solidFill>
              </a:rPr>
              <a:t>Metabolic disorders </a:t>
            </a:r>
            <a:r>
              <a:rPr lang="en-US" dirty="0" smtClean="0"/>
              <a:t>(such as inherited metabolic disorders and mitochondrial disorders)</a:t>
            </a:r>
          </a:p>
          <a:p>
            <a:r>
              <a:rPr lang="en-US" dirty="0" smtClean="0">
                <a:solidFill>
                  <a:schemeClr val="accent1"/>
                </a:solidFill>
              </a:rPr>
              <a:t>Weakened immune system </a:t>
            </a:r>
            <a:r>
              <a:rPr lang="en-US" dirty="0" smtClean="0"/>
              <a:t>due to disease or medication (such as people with </a:t>
            </a:r>
            <a:r>
              <a:rPr lang="en-US" dirty="0" smtClean="0">
                <a:hlinkClick r:id="rId5"/>
              </a:rPr>
              <a:t>HIV or AIDS</a:t>
            </a:r>
            <a:r>
              <a:rPr lang="en-US" dirty="0" smtClean="0"/>
              <a:t>, or </a:t>
            </a:r>
            <a:r>
              <a:rPr lang="en-US" dirty="0" smtClean="0">
                <a:hlinkClick r:id="rId6"/>
              </a:rPr>
              <a:t>cancer</a:t>
            </a:r>
            <a:r>
              <a:rPr lang="en-US" dirty="0" smtClean="0"/>
              <a:t>, or those on chronic steroids)</a:t>
            </a:r>
          </a:p>
          <a:p>
            <a:r>
              <a:rPr lang="en-US" dirty="0" smtClean="0">
                <a:solidFill>
                  <a:schemeClr val="accent1"/>
                </a:solidFill>
              </a:rPr>
              <a:t>People younger than 19 </a:t>
            </a:r>
            <a:r>
              <a:rPr lang="en-US" dirty="0" smtClean="0"/>
              <a:t>years of age who are receiving long-term aspirin therapy</a:t>
            </a:r>
          </a:p>
          <a:p>
            <a:r>
              <a:rPr lang="en-US" dirty="0" smtClean="0"/>
              <a:t>People with </a:t>
            </a:r>
            <a:r>
              <a:rPr lang="en-US" dirty="0" smtClean="0">
                <a:solidFill>
                  <a:schemeClr val="accent1"/>
                </a:solidFill>
              </a:rPr>
              <a:t>extreme obesity </a:t>
            </a:r>
            <a:r>
              <a:rPr lang="en-US" dirty="0" smtClean="0"/>
              <a:t>(body mass index [BMI] of 40 or more) </a:t>
            </a:r>
            <a:r>
              <a:rPr lang="en-US" dirty="0" smtClean="0">
                <a:hlinkClick r:id="rId7"/>
              </a:rPr>
              <a:t>Calculate your Body Mass Index or BMI</a:t>
            </a:r>
            <a:endParaRPr lang="en-US" dirty="0" smtClean="0"/>
          </a:p>
          <a:p>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609600" y="9832"/>
            <a:ext cx="8229600" cy="1736675"/>
          </a:xfrm>
          <a:prstGeom prst="rect">
            <a:avLst/>
          </a:prstGeom>
        </p:spPr>
      </p:pic>
      <p:pic>
        <p:nvPicPr>
          <p:cNvPr id="5" name="Picture 4"/>
          <p:cNvPicPr>
            <a:picLocks noChangeAspect="1"/>
          </p:cNvPicPr>
          <p:nvPr/>
        </p:nvPicPr>
        <p:blipFill>
          <a:blip r:embed="rId3"/>
          <a:stretch>
            <a:fillRect/>
          </a:stretch>
        </p:blipFill>
        <p:spPr>
          <a:xfrm>
            <a:off x="609600" y="1905001"/>
            <a:ext cx="8001001" cy="2362199"/>
          </a:xfrm>
          <a:prstGeom prst="rect">
            <a:avLst/>
          </a:prstGeom>
        </p:spPr>
      </p:pic>
      <p:pic>
        <p:nvPicPr>
          <p:cNvPr id="6" name="Picture 5"/>
          <p:cNvPicPr>
            <a:picLocks noChangeAspect="1"/>
          </p:cNvPicPr>
          <p:nvPr/>
        </p:nvPicPr>
        <p:blipFill>
          <a:blip r:embed="rId4"/>
          <a:stretch>
            <a:fillRect/>
          </a:stretch>
        </p:blipFill>
        <p:spPr>
          <a:xfrm>
            <a:off x="381000" y="4425694"/>
            <a:ext cx="8458200" cy="1514475"/>
          </a:xfrm>
          <a:prstGeom prst="rect">
            <a:avLst/>
          </a:prstGeom>
        </p:spPr>
      </p:pic>
    </p:spTree>
    <p:extLst>
      <p:ext uri="{BB962C8B-B14F-4D97-AF65-F5344CB8AC3E}">
        <p14:creationId xmlns:p14="http://schemas.microsoft.com/office/powerpoint/2010/main" val="209069031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228600" y="685800"/>
            <a:ext cx="8686800" cy="2667000"/>
          </a:xfrm>
          <a:prstGeom prst="rect">
            <a:avLst/>
          </a:prstGeom>
        </p:spPr>
      </p:pic>
    </p:spTree>
    <p:extLst>
      <p:ext uri="{BB962C8B-B14F-4D97-AF65-F5344CB8AC3E}">
        <p14:creationId xmlns:p14="http://schemas.microsoft.com/office/powerpoint/2010/main" val="31569121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ANTIVIRAL THERAPY</a:t>
            </a:r>
            <a:endParaRPr lang="en-US" dirty="0"/>
          </a:p>
        </p:txBody>
      </p:sp>
      <p:sp>
        <p:nvSpPr>
          <p:cNvPr id="3" name="Content Placeholder 2"/>
          <p:cNvSpPr>
            <a:spLocks noGrp="1"/>
          </p:cNvSpPr>
          <p:nvPr>
            <p:ph idx="1"/>
          </p:nvPr>
        </p:nvSpPr>
        <p:spPr>
          <a:xfrm>
            <a:off x="76200" y="1295400"/>
            <a:ext cx="8915400" cy="4830763"/>
          </a:xfrm>
        </p:spPr>
        <p:txBody>
          <a:bodyPr/>
          <a:lstStyle/>
          <a:p>
            <a:r>
              <a:rPr lang="en-US" b="1" dirty="0"/>
              <a:t>Target populations for treatment</a:t>
            </a:r>
            <a:r>
              <a:rPr lang="en-US" dirty="0"/>
              <a:t> — Individuals with severe disease (requiring hospitalization or evidence of lower respiratory tract infection) or at high risk for complications should receive antiviral therapy. Antiviral therapy, when indicated, should be initiated as promptly as possible.</a:t>
            </a:r>
          </a:p>
        </p:txBody>
      </p:sp>
    </p:spTree>
    <p:extLst>
      <p:ext uri="{BB962C8B-B14F-4D97-AF65-F5344CB8AC3E}">
        <p14:creationId xmlns:p14="http://schemas.microsoft.com/office/powerpoint/2010/main" val="3688363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Definition of high risk</a:t>
            </a:r>
            <a:endParaRPr lang="en-US" dirty="0"/>
          </a:p>
        </p:txBody>
      </p:sp>
      <p:sp>
        <p:nvSpPr>
          <p:cNvPr id="3" name="Content Placeholder 2"/>
          <p:cNvSpPr>
            <a:spLocks noGrp="1"/>
          </p:cNvSpPr>
          <p:nvPr>
            <p:ph idx="1"/>
          </p:nvPr>
        </p:nvSpPr>
        <p:spPr>
          <a:xfrm>
            <a:off x="228600" y="1295400"/>
            <a:ext cx="8763000" cy="4830763"/>
          </a:xfrm>
        </p:spPr>
        <p:txBody>
          <a:bodyPr>
            <a:normAutofit fontScale="85000" lnSpcReduction="10000"/>
          </a:bodyPr>
          <a:lstStyle/>
          <a:p>
            <a:pPr marL="0" indent="0" algn="l">
              <a:buNone/>
            </a:pPr>
            <a:r>
              <a:rPr lang="en-US" dirty="0"/>
              <a:t>●Those ≥65 years of age</a:t>
            </a:r>
          </a:p>
          <a:p>
            <a:pPr marL="0" indent="0" algn="l">
              <a:buNone/>
            </a:pPr>
            <a:r>
              <a:rPr lang="en-US" dirty="0"/>
              <a:t>●Women who are pregnant or postpartum (within two weeks after delivery)</a:t>
            </a:r>
          </a:p>
          <a:p>
            <a:pPr marL="0" indent="0" algn="l">
              <a:buNone/>
            </a:pPr>
            <a:r>
              <a:rPr lang="en-US" dirty="0"/>
              <a:t>●Residents of long-term care facilities</a:t>
            </a:r>
          </a:p>
          <a:p>
            <a:pPr marL="0" indent="0" algn="l">
              <a:buNone/>
            </a:pPr>
            <a:r>
              <a:rPr lang="en-US" dirty="0"/>
              <a:t>●Native Americans including Alaska Natives</a:t>
            </a:r>
          </a:p>
          <a:p>
            <a:pPr marL="0" indent="0" algn="l">
              <a:buNone/>
            </a:pPr>
            <a:r>
              <a:rPr lang="en-US" dirty="0"/>
              <a:t>●Those with extreme obesity (body mass index [BMI] ≥40)</a:t>
            </a:r>
          </a:p>
          <a:p>
            <a:pPr marL="0" indent="0" algn="l">
              <a:buNone/>
            </a:pPr>
            <a:r>
              <a:rPr lang="en-US" dirty="0"/>
              <a:t>●Individuals with certain chronic medical conditions (</a:t>
            </a:r>
            <a:r>
              <a:rPr lang="en-US" dirty="0" err="1"/>
              <a:t>eg</a:t>
            </a:r>
            <a:r>
              <a:rPr lang="en-US" dirty="0"/>
              <a:t>, </a:t>
            </a:r>
            <a:r>
              <a:rPr lang="en-US" dirty="0" err="1"/>
              <a:t>immunocompromising</a:t>
            </a:r>
            <a:r>
              <a:rPr lang="en-US" dirty="0"/>
              <a:t> condition, chronic lung disease, chronic heart disease, chronic kidney disease)</a:t>
            </a:r>
          </a:p>
          <a:p>
            <a:pPr marL="0" indent="0" algn="l">
              <a:buNone/>
            </a:pPr>
            <a:r>
              <a:rPr lang="en-US" dirty="0"/>
              <a:t>●Those receiving glucocorticoids or other immunosuppressive medications</a:t>
            </a:r>
          </a:p>
        </p:txBody>
      </p:sp>
    </p:spTree>
    <p:extLst>
      <p:ext uri="{BB962C8B-B14F-4D97-AF65-F5344CB8AC3E}">
        <p14:creationId xmlns:p14="http://schemas.microsoft.com/office/powerpoint/2010/main" val="25074941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609600"/>
            <a:ext cx="8839200" cy="5516563"/>
          </a:xfrm>
        </p:spPr>
        <p:txBody>
          <a:bodyPr>
            <a:normAutofit fontScale="92500" lnSpcReduction="10000"/>
          </a:bodyPr>
          <a:lstStyle/>
          <a:p>
            <a:r>
              <a:rPr lang="en-US" dirty="0"/>
              <a:t>Of the groups described above, those at highest risk for influenza complications may be those with underlying lung disease and/or severe immunosuppression (</a:t>
            </a:r>
            <a:r>
              <a:rPr lang="en-US" dirty="0" err="1"/>
              <a:t>eg</a:t>
            </a:r>
            <a:r>
              <a:rPr lang="en-US" dirty="0"/>
              <a:t>, lung transplant recipients, individuals with advanced HIV infection [CD4 &lt;200 cells/</a:t>
            </a:r>
            <a:r>
              <a:rPr lang="en-US" dirty="0" err="1"/>
              <a:t>microL</a:t>
            </a:r>
            <a:r>
              <a:rPr lang="en-US" dirty="0" smtClean="0"/>
              <a:t>]).</a:t>
            </a:r>
          </a:p>
          <a:p>
            <a:r>
              <a:rPr lang="en-US" dirty="0"/>
              <a:t>Antiviral treatment should be considered in </a:t>
            </a:r>
            <a:r>
              <a:rPr lang="en-US" dirty="0" err="1"/>
              <a:t>asplenic</a:t>
            </a:r>
            <a:r>
              <a:rPr lang="en-US" dirty="0"/>
              <a:t> patients with influenza. Although there are no data regarding the risk for severe or complicated influenza among </a:t>
            </a:r>
            <a:r>
              <a:rPr lang="en-US" dirty="0" err="1"/>
              <a:t>asplenic</a:t>
            </a:r>
            <a:r>
              <a:rPr lang="en-US" dirty="0"/>
              <a:t> individuals, influenza is a risk factor for secondary bacterial infections that can cause severe disease among such patients</a:t>
            </a:r>
          </a:p>
        </p:txBody>
      </p:sp>
    </p:spTree>
    <p:extLst>
      <p:ext uri="{BB962C8B-B14F-4D97-AF65-F5344CB8AC3E}">
        <p14:creationId xmlns:p14="http://schemas.microsoft.com/office/powerpoint/2010/main" val="29122980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381000"/>
            <a:ext cx="8839200" cy="5745163"/>
          </a:xfrm>
        </p:spPr>
        <p:txBody>
          <a:bodyPr>
            <a:normAutofit fontScale="92500" lnSpcReduction="10000"/>
          </a:bodyPr>
          <a:lstStyle/>
          <a:p>
            <a:pPr marL="0" indent="0">
              <a:buNone/>
            </a:pPr>
            <a:r>
              <a:rPr lang="en-US" b="1" dirty="0"/>
              <a:t>Indications for treatment</a:t>
            </a:r>
            <a:r>
              <a:rPr lang="en-US" dirty="0"/>
              <a:t> — In accordance with the Advisory Committee on Immunization Practices' and IDSA's guidelines, we recommend prompt initiation of antiviral therapy for individuals with suspected or confirmed influenza infection and </a:t>
            </a:r>
            <a:r>
              <a:rPr lang="en-US" b="1" dirty="0"/>
              <a:t>any</a:t>
            </a:r>
            <a:r>
              <a:rPr lang="en-US" dirty="0"/>
              <a:t> of the following features, irrespective of influenza vaccination </a:t>
            </a:r>
            <a:r>
              <a:rPr lang="en-US" dirty="0" smtClean="0"/>
              <a:t>status</a:t>
            </a:r>
          </a:p>
          <a:p>
            <a:pPr marL="0" indent="0">
              <a:buNone/>
            </a:pPr>
            <a:r>
              <a:rPr lang="en-US" dirty="0" smtClean="0"/>
              <a:t> ●</a:t>
            </a:r>
            <a:r>
              <a:rPr lang="en-US" dirty="0"/>
              <a:t>Patients hospitalized with influenza, regardless of illness duration prior to hospitalization</a:t>
            </a:r>
          </a:p>
          <a:p>
            <a:pPr marL="0" indent="0">
              <a:buNone/>
            </a:pPr>
            <a:r>
              <a:rPr lang="en-US" dirty="0"/>
              <a:t>●Outpatients with severe or progressive illness, regardless of illness duration</a:t>
            </a:r>
          </a:p>
          <a:p>
            <a:pPr marL="0" indent="0">
              <a:buNone/>
            </a:pPr>
            <a:r>
              <a:rPr lang="en-US" dirty="0"/>
              <a:t>●Outpatients who are at high risk of influenza complications, </a:t>
            </a:r>
          </a:p>
        </p:txBody>
      </p:sp>
    </p:spTree>
    <p:extLst>
      <p:ext uri="{BB962C8B-B14F-4D97-AF65-F5344CB8AC3E}">
        <p14:creationId xmlns:p14="http://schemas.microsoft.com/office/powerpoint/2010/main" val="41703790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304800"/>
            <a:ext cx="8229600" cy="6019800"/>
          </a:xfrm>
        </p:spPr>
        <p:txBody>
          <a:bodyPr>
            <a:normAutofit fontScale="77500" lnSpcReduction="20000"/>
          </a:bodyPr>
          <a:lstStyle/>
          <a:p>
            <a:pPr marL="0" indent="0">
              <a:buNone/>
            </a:pPr>
            <a:r>
              <a:rPr lang="en-US" dirty="0"/>
              <a:t>The IDSA states that antiviral therapy can be considered for patients with suspected or confirmed influenza who are not at high risk for influenza complications, irrespective of influenza vaccination history, if they meet any of the following criteria </a:t>
            </a:r>
            <a:r>
              <a:rPr lang="en-US" dirty="0" smtClean="0"/>
              <a:t>we </a:t>
            </a:r>
            <a:r>
              <a:rPr lang="en-US" dirty="0"/>
              <a:t>generally suggest antiviral therapy for these groups:</a:t>
            </a:r>
          </a:p>
          <a:p>
            <a:pPr marL="0" indent="0">
              <a:buNone/>
            </a:pPr>
            <a:r>
              <a:rPr lang="en-US" dirty="0"/>
              <a:t>●Outpatients with illness onset ≤48 hours before presentation in order to reduce the duration of illness; those who present &gt;48 hours after illness onset should </a:t>
            </a:r>
            <a:r>
              <a:rPr lang="en-US" b="1" dirty="0"/>
              <a:t>not</a:t>
            </a:r>
            <a:r>
              <a:rPr lang="en-US" dirty="0"/>
              <a:t> be treated with antivirals since most studies suggest they are unlikely to </a:t>
            </a:r>
            <a:r>
              <a:rPr lang="en-US" dirty="0" smtClean="0"/>
              <a:t>benefit.</a:t>
            </a:r>
            <a:endParaRPr lang="en-US" dirty="0"/>
          </a:p>
          <a:p>
            <a:pPr marL="0" indent="0">
              <a:buNone/>
            </a:pPr>
            <a:r>
              <a:rPr lang="en-US" dirty="0"/>
              <a:t>●Symptomatic outpatients who are household contacts of persons at high risk for influenza complications, particularly those who are severely </a:t>
            </a:r>
            <a:r>
              <a:rPr lang="en-US" dirty="0" err="1" smtClean="0"/>
              <a:t>immunocompromised</a:t>
            </a:r>
            <a:r>
              <a:rPr lang="en-US" dirty="0" smtClean="0"/>
              <a:t>.</a:t>
            </a:r>
            <a:endParaRPr lang="en-US" dirty="0"/>
          </a:p>
          <a:p>
            <a:pPr marL="0" indent="0">
              <a:buNone/>
            </a:pPr>
            <a:r>
              <a:rPr lang="en-US" dirty="0"/>
              <a:t>●Symptomatic health care providers who routinely care for patients at high risk for influenza complications, particularly those who are severely </a:t>
            </a:r>
            <a:r>
              <a:rPr lang="en-US" dirty="0" err="1" smtClean="0"/>
              <a:t>immunocompromised</a:t>
            </a:r>
            <a:r>
              <a:rPr lang="en-US" dirty="0" smtClean="0"/>
              <a:t>.</a:t>
            </a:r>
            <a:endParaRPr lang="en-US" dirty="0"/>
          </a:p>
        </p:txBody>
      </p:sp>
    </p:spTree>
    <p:extLst>
      <p:ext uri="{BB962C8B-B14F-4D97-AF65-F5344CB8AC3E}">
        <p14:creationId xmlns:p14="http://schemas.microsoft.com/office/powerpoint/2010/main" val="11374255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8000" dirty="0" smtClean="0"/>
              <a:t>treatment</a:t>
            </a:r>
            <a:endParaRPr lang="en-US" sz="8000" dirty="0"/>
          </a:p>
        </p:txBody>
      </p:sp>
      <p:sp>
        <p:nvSpPr>
          <p:cNvPr id="3" name="Content Placeholder 2"/>
          <p:cNvSpPr>
            <a:spLocks noGrp="1"/>
          </p:cNvSpPr>
          <p:nvPr>
            <p:ph idx="1"/>
          </p:nvPr>
        </p:nvSpPr>
        <p:spPr>
          <a:xfrm>
            <a:off x="457200" y="1600201"/>
            <a:ext cx="8229600" cy="1371600"/>
          </a:xfrm>
        </p:spPr>
        <p:txBody>
          <a:bodyPr/>
          <a:lstStyle/>
          <a:p>
            <a:r>
              <a:rPr lang="en-US" dirty="0" err="1" smtClean="0"/>
              <a:t>oseltamivir</a:t>
            </a:r>
            <a:endParaRPr lang="en-US" dirty="0" smtClean="0"/>
          </a:p>
          <a:p>
            <a:r>
              <a:rPr lang="en-US" dirty="0" smtClean="0"/>
              <a:t> </a:t>
            </a:r>
            <a:r>
              <a:rPr lang="en-US" dirty="0" err="1" smtClean="0"/>
              <a:t>zanamivir</a:t>
            </a:r>
            <a:r>
              <a:rPr lang="en-US" dirty="0" smtClean="0"/>
              <a:t> </a:t>
            </a:r>
          </a:p>
        </p:txBody>
      </p:sp>
    </p:spTree>
    <p:extLst>
      <p:ext uri="{BB962C8B-B14F-4D97-AF65-F5344CB8AC3E}">
        <p14:creationId xmlns:p14="http://schemas.microsoft.com/office/powerpoint/2010/main" val="204998870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381000" y="609600"/>
            <a:ext cx="8534400" cy="5486400"/>
          </a:xfrm>
          <a:prstGeom prst="rect">
            <a:avLst/>
          </a:prstGeom>
        </p:spPr>
      </p:pic>
    </p:spTree>
    <p:extLst>
      <p:ext uri="{BB962C8B-B14F-4D97-AF65-F5344CB8AC3E}">
        <p14:creationId xmlns:p14="http://schemas.microsoft.com/office/powerpoint/2010/main" val="17110202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8600"/>
            <a:ext cx="8382000" cy="5897563"/>
          </a:xfrm>
        </p:spPr>
        <p:txBody>
          <a:bodyPr>
            <a:normAutofit/>
          </a:bodyPr>
          <a:lstStyle/>
          <a:p>
            <a:r>
              <a:rPr lang="en-US" b="1" dirty="0" smtClean="0">
                <a:solidFill>
                  <a:srgbClr val="FF0000"/>
                </a:solidFill>
              </a:rPr>
              <a:t>How Flu Spreads</a:t>
            </a:r>
          </a:p>
          <a:p>
            <a:r>
              <a:rPr lang="en-US" dirty="0" smtClean="0"/>
              <a:t>Most experts believe that flu viruses spread mainly by tiny droplets made when people with flu cough, sneeze or talk. These droplets can land in the mouths or noses of people who are nearby. Less often, a person might also get flu by touching a surface or object that has flu virus on it and then touching their own mouth, nose, or possibly their eyes.</a:t>
            </a:r>
          </a:p>
          <a:p>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304800" y="228600"/>
            <a:ext cx="8610600" cy="6248400"/>
          </a:xfrm>
          <a:prstGeom prst="rect">
            <a:avLst/>
          </a:prstGeom>
        </p:spPr>
      </p:pic>
    </p:spTree>
    <p:extLst>
      <p:ext uri="{BB962C8B-B14F-4D97-AF65-F5344CB8AC3E}">
        <p14:creationId xmlns:p14="http://schemas.microsoft.com/office/powerpoint/2010/main" val="287119895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381000"/>
            <a:ext cx="8839200" cy="5745163"/>
          </a:xfrm>
        </p:spPr>
        <p:txBody>
          <a:bodyPr>
            <a:normAutofit/>
          </a:bodyPr>
          <a:lstStyle/>
          <a:p>
            <a:r>
              <a:rPr lang="en-US" b="1" dirty="0" smtClean="0">
                <a:solidFill>
                  <a:srgbClr val="FF0000"/>
                </a:solidFill>
              </a:rPr>
              <a:t>Preventing Seasonal Flu</a:t>
            </a:r>
          </a:p>
          <a:p>
            <a:r>
              <a:rPr lang="en-US" dirty="0" smtClean="0"/>
              <a:t>The first and most important step in preventing flu is to get a flu vaccination each year. CDC also recommends everyday preventive actions (like staying away from people who are sick, covering coughs and sneezes and frequent </a:t>
            </a:r>
            <a:r>
              <a:rPr lang="en-US" dirty="0" err="1" smtClean="0"/>
              <a:t>handwashing</a:t>
            </a:r>
            <a:r>
              <a:rPr lang="en-US" dirty="0" smtClean="0"/>
              <a:t>) to help slow the spread of germs that cause respiratory (nose, throat, and lungs) illnesses, like flu.</a:t>
            </a:r>
          </a:p>
          <a:p>
            <a:r>
              <a:rPr lang="en-US" smtClean="0"/>
              <a:t>vaccine</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Line 3"/>
          <p:cNvSpPr>
            <a:spLocks noChangeShapeType="1"/>
          </p:cNvSpPr>
          <p:nvPr/>
        </p:nvSpPr>
        <p:spPr bwMode="auto">
          <a:xfrm flipV="1">
            <a:off x="3962400" y="2057400"/>
            <a:ext cx="0" cy="990600"/>
          </a:xfrm>
          <a:prstGeom prst="line">
            <a:avLst/>
          </a:prstGeom>
          <a:noFill/>
          <a:ln w="9525">
            <a:solidFill>
              <a:srgbClr val="FFFFCC"/>
            </a:solidFill>
            <a:round/>
            <a:headEnd type="triangle" w="med" len="med"/>
            <a:tailEnd/>
          </a:ln>
          <a:extLst>
            <a:ext uri="{909E8E84-426E-40DD-AFC4-6F175D3DCCD1}">
              <a14:hiddenFill xmlns:a14="http://schemas.microsoft.com/office/drawing/2010/main">
                <a:noFill/>
              </a14:hiddenFill>
            </a:ext>
          </a:extLst>
        </p:spPr>
        <p:txBody>
          <a:bodyPr wrap="none" anchor="ctr"/>
          <a:lstStyle/>
          <a:p>
            <a:endParaRPr lang="en-US"/>
          </a:p>
        </p:txBody>
      </p:sp>
      <p:sp>
        <p:nvSpPr>
          <p:cNvPr id="7172" name="Text Box 4"/>
          <p:cNvSpPr txBox="1">
            <a:spLocks noChangeArrowheads="1"/>
          </p:cNvSpPr>
          <p:nvPr/>
        </p:nvSpPr>
        <p:spPr bwMode="auto">
          <a:xfrm>
            <a:off x="3419475" y="1052513"/>
            <a:ext cx="3168650" cy="1187450"/>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sz="2400">
                <a:ea typeface="MS PGothic" panose="020B0600070205080204" pitchFamily="34" charset="-128"/>
              </a:rPr>
              <a:t>Big droplets</a:t>
            </a:r>
          </a:p>
          <a:p>
            <a:r>
              <a:rPr lang="en-GB" sz="2400">
                <a:ea typeface="MS PGothic" panose="020B0600070205080204" pitchFamily="34" charset="-128"/>
              </a:rPr>
              <a:t>fall on people</a:t>
            </a:r>
          </a:p>
          <a:p>
            <a:r>
              <a:rPr lang="en-GB" sz="2400">
                <a:ea typeface="MS PGothic" panose="020B0600070205080204" pitchFamily="34" charset="-128"/>
              </a:rPr>
              <a:t>surfaces bed clothes</a:t>
            </a:r>
          </a:p>
        </p:txBody>
      </p:sp>
      <p:sp>
        <p:nvSpPr>
          <p:cNvPr id="7173" name="Text Box 5"/>
          <p:cNvSpPr txBox="1">
            <a:spLocks noChangeArrowheads="1"/>
          </p:cNvSpPr>
          <p:nvPr/>
        </p:nvSpPr>
        <p:spPr bwMode="auto">
          <a:xfrm>
            <a:off x="250825" y="6453188"/>
            <a:ext cx="475297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50000"/>
              </a:spcBef>
            </a:pPr>
            <a:r>
              <a:rPr lang="en-GB" sz="1000">
                <a:ea typeface="MS PGothic" panose="020B0600070205080204" pitchFamily="34" charset="-128"/>
              </a:rPr>
              <a:t>Courtesy of CDC</a:t>
            </a:r>
            <a:endParaRPr lang="en-US" sz="1000">
              <a:ea typeface="MS PGothic" panose="020B0600070205080204" pitchFamily="34" charset="-128"/>
            </a:endParaRPr>
          </a:p>
        </p:txBody>
      </p:sp>
    </p:spTree>
    <p:extLst>
      <p:ext uri="{BB962C8B-B14F-4D97-AF65-F5344CB8AC3E}">
        <p14:creationId xmlns:p14="http://schemas.microsoft.com/office/powerpoint/2010/main" val="24822417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ctrTitle"/>
          </p:nvPr>
        </p:nvSpPr>
        <p:spPr>
          <a:xfrm>
            <a:off x="827088" y="549275"/>
            <a:ext cx="7772400" cy="719138"/>
          </a:xfrm>
        </p:spPr>
        <p:txBody>
          <a:bodyPr/>
          <a:lstStyle/>
          <a:p>
            <a:pPr eaLnBrk="1" hangingPunct="1"/>
            <a:r>
              <a:rPr lang="fa-IR" sz="4000" smtClean="0"/>
              <a:t>آنفلوانزای انسانی</a:t>
            </a:r>
            <a:endParaRPr lang="en-US" sz="4000" smtClean="0"/>
          </a:p>
        </p:txBody>
      </p:sp>
      <p:sp>
        <p:nvSpPr>
          <p:cNvPr id="338947" name="Rectangle 3"/>
          <p:cNvSpPr>
            <a:spLocks noGrp="1" noChangeArrowheads="1"/>
          </p:cNvSpPr>
          <p:nvPr>
            <p:ph type="subTitle" idx="1"/>
          </p:nvPr>
        </p:nvSpPr>
        <p:spPr>
          <a:xfrm>
            <a:off x="755650" y="1557338"/>
            <a:ext cx="7920038" cy="4751387"/>
          </a:xfrm>
        </p:spPr>
        <p:txBody>
          <a:bodyPr rtlCol="0">
            <a:normAutofit lnSpcReduction="10000"/>
          </a:bodyPr>
          <a:lstStyle/>
          <a:p>
            <a:pPr algn="r" eaLnBrk="1" fontAlgn="auto" hangingPunct="1">
              <a:spcAft>
                <a:spcPts val="0"/>
              </a:spcAft>
              <a:buFont typeface="Arial" charset="0"/>
              <a:buNone/>
              <a:defRPr/>
            </a:pPr>
            <a:r>
              <a:rPr lang="fa-IR" b="1" u="sng" dirty="0">
                <a:solidFill>
                  <a:schemeClr val="tx2"/>
                </a:solidFill>
              </a:rPr>
              <a:t>انواع ویروس :</a:t>
            </a:r>
            <a:r>
              <a:rPr lang="fa-IR" dirty="0"/>
              <a:t> </a:t>
            </a:r>
          </a:p>
          <a:p>
            <a:pPr lvl="2" algn="r">
              <a:defRPr/>
            </a:pPr>
            <a:r>
              <a:rPr lang="fa-IR" b="1" u="sng" dirty="0" smtClean="0">
                <a:solidFill>
                  <a:schemeClr val="tx2"/>
                </a:solidFill>
              </a:rPr>
              <a:t>نوع </a:t>
            </a:r>
            <a:r>
              <a:rPr lang="en-US" b="1" u="sng" dirty="0" smtClean="0">
                <a:solidFill>
                  <a:schemeClr val="tx2"/>
                </a:solidFill>
              </a:rPr>
              <a:t>A</a:t>
            </a:r>
            <a:r>
              <a:rPr lang="fa-IR" b="1" u="sng" dirty="0" smtClean="0">
                <a:solidFill>
                  <a:schemeClr val="tx2"/>
                </a:solidFill>
              </a:rPr>
              <a:t> </a:t>
            </a:r>
            <a:endParaRPr lang="en-US" b="1" u="sng" dirty="0" smtClean="0">
              <a:solidFill>
                <a:schemeClr val="tx2"/>
              </a:solidFill>
            </a:endParaRPr>
          </a:p>
          <a:p>
            <a:pPr lvl="2" algn="r">
              <a:defRPr/>
            </a:pPr>
            <a:r>
              <a:rPr lang="fa-IR" b="1" dirty="0" smtClean="0"/>
              <a:t>هم </a:t>
            </a:r>
            <a:r>
              <a:rPr lang="fa-IR" b="1" dirty="0"/>
              <a:t>در انسان و هم در پرندگان  و خوک و.. قابلیت ایجاد بیماری دارد و قدرت ایجاد همه گیری شدید انسانی را نیز </a:t>
            </a:r>
            <a:r>
              <a:rPr lang="fa-IR" b="1" dirty="0" err="1"/>
              <a:t>داراست</a:t>
            </a:r>
            <a:r>
              <a:rPr lang="fa-IR" b="1" u="sng" dirty="0">
                <a:solidFill>
                  <a:schemeClr val="tx2"/>
                </a:solidFill>
              </a:rPr>
              <a:t> </a:t>
            </a:r>
          </a:p>
          <a:p>
            <a:pPr lvl="2" algn="r">
              <a:defRPr/>
            </a:pPr>
            <a:r>
              <a:rPr lang="fa-IR" b="1" u="sng" dirty="0" smtClean="0">
                <a:solidFill>
                  <a:schemeClr val="tx2"/>
                </a:solidFill>
              </a:rPr>
              <a:t>نوع  </a:t>
            </a:r>
            <a:r>
              <a:rPr lang="en-US" b="1" u="sng" dirty="0" smtClean="0">
                <a:solidFill>
                  <a:schemeClr val="tx2"/>
                </a:solidFill>
              </a:rPr>
              <a:t>B</a:t>
            </a:r>
          </a:p>
          <a:p>
            <a:pPr lvl="2" algn="r">
              <a:defRPr/>
            </a:pPr>
            <a:r>
              <a:rPr lang="fa-IR" dirty="0" smtClean="0"/>
              <a:t>فقط </a:t>
            </a:r>
            <a:r>
              <a:rPr lang="fa-IR" dirty="0"/>
              <a:t>مختص انسان </a:t>
            </a:r>
            <a:r>
              <a:rPr lang="fa-IR" dirty="0" smtClean="0"/>
              <a:t>است </a:t>
            </a:r>
            <a:r>
              <a:rPr lang="fa-IR" b="1" u="sng" dirty="0" smtClean="0">
                <a:solidFill>
                  <a:schemeClr val="tx2"/>
                </a:solidFill>
              </a:rPr>
              <a:t>:</a:t>
            </a:r>
            <a:endParaRPr lang="fa-IR" dirty="0"/>
          </a:p>
          <a:p>
            <a:pPr lvl="2">
              <a:defRPr/>
            </a:pPr>
            <a:r>
              <a:rPr lang="fa-IR" b="1" u="sng" dirty="0" smtClean="0">
                <a:solidFill>
                  <a:schemeClr val="tx2"/>
                </a:solidFill>
              </a:rPr>
              <a:t>: </a:t>
            </a:r>
            <a:r>
              <a:rPr lang="fa-IR" dirty="0" smtClean="0"/>
              <a:t>هم در انسان و هم در خوک و.. قابلیت ایجاد بیماری دارد</a:t>
            </a:r>
            <a:r>
              <a:rPr lang="en-US" b="1" u="sng" dirty="0" smtClean="0">
                <a:solidFill>
                  <a:schemeClr val="tx2"/>
                </a:solidFill>
              </a:rPr>
              <a:t>C</a:t>
            </a:r>
            <a:r>
              <a:rPr lang="fa-IR" b="1" u="sng" dirty="0" smtClean="0">
                <a:solidFill>
                  <a:schemeClr val="tx2"/>
                </a:solidFill>
              </a:rPr>
              <a:t> </a:t>
            </a:r>
            <a:r>
              <a:rPr lang="fa-IR" b="1" u="sng" dirty="0">
                <a:solidFill>
                  <a:schemeClr val="tx2"/>
                </a:solidFill>
              </a:rPr>
              <a:t>نوع </a:t>
            </a:r>
            <a:endParaRPr lang="fa-IR" dirty="0"/>
          </a:p>
          <a:p>
            <a:pPr lvl="2" eaLnBrk="1" fontAlgn="auto" hangingPunct="1">
              <a:spcAft>
                <a:spcPts val="0"/>
              </a:spcAft>
              <a:buFont typeface="Arial" charset="0"/>
              <a:buNone/>
              <a:defRPr/>
            </a:pPr>
            <a:r>
              <a:rPr lang="fa-IR" dirty="0">
                <a:solidFill>
                  <a:schemeClr val="tx2"/>
                </a:solidFill>
              </a:rPr>
              <a:t> </a:t>
            </a:r>
          </a:p>
          <a:p>
            <a:pPr algn="r" eaLnBrk="1" fontAlgn="auto" hangingPunct="1">
              <a:spcAft>
                <a:spcPts val="0"/>
              </a:spcAft>
              <a:buFont typeface="Arial" charset="0"/>
              <a:buNone/>
              <a:defRPr/>
            </a:pPr>
            <a:r>
              <a:rPr lang="fa-IR" b="1" u="sng" dirty="0">
                <a:solidFill>
                  <a:schemeClr val="tx2"/>
                </a:solidFill>
              </a:rPr>
              <a:t>پروتئین های </a:t>
            </a:r>
            <a:r>
              <a:rPr lang="fa-IR" b="1" u="sng" dirty="0" smtClean="0">
                <a:solidFill>
                  <a:schemeClr val="tx2"/>
                </a:solidFill>
              </a:rPr>
              <a:t>سطحی </a:t>
            </a:r>
            <a:r>
              <a:rPr lang="fa-IR" b="1" u="sng" dirty="0">
                <a:solidFill>
                  <a:schemeClr val="tx2"/>
                </a:solidFill>
              </a:rPr>
              <a:t>ویروس  :</a:t>
            </a:r>
            <a:r>
              <a:rPr lang="fa-IR" dirty="0"/>
              <a:t> </a:t>
            </a:r>
            <a:endParaRPr lang="en-US" dirty="0" smtClean="0"/>
          </a:p>
          <a:p>
            <a:pPr algn="r" eaLnBrk="1" fontAlgn="auto" hangingPunct="1">
              <a:spcAft>
                <a:spcPts val="0"/>
              </a:spcAft>
              <a:buFont typeface="Arial" charset="0"/>
              <a:buNone/>
              <a:defRPr/>
            </a:pPr>
            <a:r>
              <a:rPr lang="fa-IR" b="1" u="sng" dirty="0" smtClean="0">
                <a:solidFill>
                  <a:schemeClr val="tx2"/>
                </a:solidFill>
              </a:rPr>
              <a:t>پروتین  </a:t>
            </a:r>
            <a:r>
              <a:rPr lang="fa-IR" b="1" u="sng" dirty="0">
                <a:solidFill>
                  <a:schemeClr val="tx2"/>
                </a:solidFill>
              </a:rPr>
              <a:t>هم آگلوتینین </a:t>
            </a:r>
            <a:r>
              <a:rPr lang="en-US" b="1" u="sng" dirty="0">
                <a:solidFill>
                  <a:schemeClr val="tx2"/>
                </a:solidFill>
              </a:rPr>
              <a:t>H</a:t>
            </a:r>
            <a:r>
              <a:rPr lang="fa-IR" b="1" u="sng" dirty="0">
                <a:solidFill>
                  <a:schemeClr val="tx2"/>
                </a:solidFill>
              </a:rPr>
              <a:t>: </a:t>
            </a:r>
            <a:r>
              <a:rPr lang="fa-IR" b="1" dirty="0"/>
              <a:t> که دارای 15 نوع است </a:t>
            </a:r>
          </a:p>
          <a:p>
            <a:pPr lvl="2" eaLnBrk="1" fontAlgn="auto" hangingPunct="1">
              <a:spcAft>
                <a:spcPts val="0"/>
              </a:spcAft>
              <a:buFont typeface="Arial" charset="0"/>
              <a:buNone/>
              <a:defRPr/>
            </a:pPr>
            <a:r>
              <a:rPr lang="fa-IR" b="1" u="sng" dirty="0">
                <a:solidFill>
                  <a:schemeClr val="tx2"/>
                </a:solidFill>
              </a:rPr>
              <a:t>پروتین  </a:t>
            </a:r>
            <a:r>
              <a:rPr lang="fa-IR" b="1" u="sng" dirty="0" err="1">
                <a:solidFill>
                  <a:schemeClr val="tx2"/>
                </a:solidFill>
              </a:rPr>
              <a:t>نوروامینیداز</a:t>
            </a:r>
            <a:r>
              <a:rPr lang="fa-IR" b="1" u="sng" dirty="0">
                <a:solidFill>
                  <a:schemeClr val="tx2"/>
                </a:solidFill>
              </a:rPr>
              <a:t> </a:t>
            </a:r>
            <a:r>
              <a:rPr lang="en-US" b="1" u="sng" dirty="0">
                <a:solidFill>
                  <a:schemeClr val="tx2"/>
                </a:solidFill>
              </a:rPr>
              <a:t>N</a:t>
            </a:r>
            <a:r>
              <a:rPr lang="fa-IR" b="1" u="sng" dirty="0">
                <a:solidFill>
                  <a:schemeClr val="tx2"/>
                </a:solidFill>
              </a:rPr>
              <a:t>: </a:t>
            </a:r>
            <a:r>
              <a:rPr lang="fa-IR" b="1" dirty="0"/>
              <a:t> که دارای 9 نوع </a:t>
            </a:r>
            <a:r>
              <a:rPr lang="fa-IR" b="1" dirty="0" smtClean="0"/>
              <a:t>است</a:t>
            </a:r>
            <a:endParaRPr lang="en-US" dirty="0"/>
          </a:p>
        </p:txBody>
      </p:sp>
    </p:spTree>
    <p:extLst>
      <p:ext uri="{BB962C8B-B14F-4D97-AF65-F5344CB8AC3E}">
        <p14:creationId xmlns:p14="http://schemas.microsoft.com/office/powerpoint/2010/main" val="35217574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0045" name="Group 269"/>
          <p:cNvGraphicFramePr>
            <a:graphicFrameLocks noGrp="1"/>
          </p:cNvGraphicFramePr>
          <p:nvPr>
            <p:ph sz="half" idx="4294967295"/>
          </p:nvPr>
        </p:nvGraphicFramePr>
        <p:xfrm>
          <a:off x="609600" y="963613"/>
          <a:ext cx="4038600" cy="5813432"/>
        </p:xfrm>
        <a:graphic>
          <a:graphicData uri="http://schemas.openxmlformats.org/drawingml/2006/table">
            <a:tbl>
              <a:tblPr/>
              <a:tblGrid>
                <a:gridCol w="806450">
                  <a:extLst>
                    <a:ext uri="{9D8B030D-6E8A-4147-A177-3AD203B41FA5}">
                      <a16:colId xmlns:a16="http://schemas.microsoft.com/office/drawing/2014/main" val="20000"/>
                    </a:ext>
                  </a:extLst>
                </a:gridCol>
                <a:gridCol w="809625">
                  <a:extLst>
                    <a:ext uri="{9D8B030D-6E8A-4147-A177-3AD203B41FA5}">
                      <a16:colId xmlns:a16="http://schemas.microsoft.com/office/drawing/2014/main" val="20001"/>
                    </a:ext>
                  </a:extLst>
                </a:gridCol>
                <a:gridCol w="806450">
                  <a:extLst>
                    <a:ext uri="{9D8B030D-6E8A-4147-A177-3AD203B41FA5}">
                      <a16:colId xmlns:a16="http://schemas.microsoft.com/office/drawing/2014/main" val="20002"/>
                    </a:ext>
                  </a:extLst>
                </a:gridCol>
                <a:gridCol w="792163">
                  <a:extLst>
                    <a:ext uri="{9D8B030D-6E8A-4147-A177-3AD203B41FA5}">
                      <a16:colId xmlns:a16="http://schemas.microsoft.com/office/drawing/2014/main" val="20003"/>
                    </a:ext>
                  </a:extLst>
                </a:gridCol>
                <a:gridCol w="823912">
                  <a:extLst>
                    <a:ext uri="{9D8B030D-6E8A-4147-A177-3AD203B41FA5}">
                      <a16:colId xmlns:a16="http://schemas.microsoft.com/office/drawing/2014/main" val="20004"/>
                    </a:ext>
                  </a:extLst>
                </a:gridCol>
              </a:tblGrid>
              <a:tr h="355600">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r>
                        <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rPr>
                        <a:t>H1</a:t>
                      </a:r>
                    </a:p>
                  </a:txBody>
                  <a:tcPr marL="0" marR="0" marT="0" marB="0"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66713">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r>
                        <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rPr>
                        <a:t>H2</a:t>
                      </a: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66713">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r>
                        <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rPr>
                        <a:t>H3</a:t>
                      </a: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66713">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r>
                        <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rPr>
                        <a:t>H4</a:t>
                      </a: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66713">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r>
                        <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rPr>
                        <a:t>H5</a:t>
                      </a: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66713">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r>
                        <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rPr>
                        <a:t>H6</a:t>
                      </a: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66713">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r>
                        <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rPr>
                        <a:t>H7</a:t>
                      </a: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66713">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r>
                        <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rPr>
                        <a:t>H8</a:t>
                      </a: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23850">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r>
                        <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rPr>
                        <a:t>H9</a:t>
                      </a: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66713">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r>
                        <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rPr>
                        <a:t>H10</a:t>
                      </a: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366713">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r>
                        <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rPr>
                        <a:t>H11</a:t>
                      </a: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366713">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r>
                        <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rPr>
                        <a:t>H12</a:t>
                      </a: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r h="366713">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r>
                        <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rPr>
                        <a:t>H13</a:t>
                      </a: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2"/>
                  </a:ext>
                </a:extLst>
              </a:tr>
              <a:tr h="366713">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r>
                        <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rPr>
                        <a:t>H14</a:t>
                      </a: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3"/>
                  </a:ext>
                </a:extLst>
              </a:tr>
              <a:tr h="366713">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r>
                        <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rPr>
                        <a:t>H15</a:t>
                      </a: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4"/>
                  </a:ext>
                </a:extLst>
              </a:tr>
              <a:tr h="366713">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r>
                        <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rPr>
                        <a:t>H16</a:t>
                      </a:r>
                    </a:p>
                  </a:txBody>
                  <a:tcPr marL="0" marR="0" marT="0" marB="0"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val="10015"/>
                  </a:ext>
                </a:extLst>
              </a:tr>
            </a:tbl>
          </a:graphicData>
        </a:graphic>
      </p:graphicFrame>
      <p:graphicFrame>
        <p:nvGraphicFramePr>
          <p:cNvPr id="459963" name="Group 187"/>
          <p:cNvGraphicFramePr>
            <a:graphicFrameLocks noGrp="1"/>
          </p:cNvGraphicFramePr>
          <p:nvPr>
            <p:ph sz="half" idx="4294967295"/>
          </p:nvPr>
        </p:nvGraphicFramePr>
        <p:xfrm>
          <a:off x="4787900" y="927100"/>
          <a:ext cx="4038600" cy="3378204"/>
        </p:xfrm>
        <a:graphic>
          <a:graphicData uri="http://schemas.openxmlformats.org/drawingml/2006/table">
            <a:tbl>
              <a:tblPr/>
              <a:tblGrid>
                <a:gridCol w="806450">
                  <a:extLst>
                    <a:ext uri="{9D8B030D-6E8A-4147-A177-3AD203B41FA5}">
                      <a16:colId xmlns:a16="http://schemas.microsoft.com/office/drawing/2014/main" val="20000"/>
                    </a:ext>
                  </a:extLst>
                </a:gridCol>
                <a:gridCol w="809625">
                  <a:extLst>
                    <a:ext uri="{9D8B030D-6E8A-4147-A177-3AD203B41FA5}">
                      <a16:colId xmlns:a16="http://schemas.microsoft.com/office/drawing/2014/main" val="20001"/>
                    </a:ext>
                  </a:extLst>
                </a:gridCol>
                <a:gridCol w="806450">
                  <a:extLst>
                    <a:ext uri="{9D8B030D-6E8A-4147-A177-3AD203B41FA5}">
                      <a16:colId xmlns:a16="http://schemas.microsoft.com/office/drawing/2014/main" val="20002"/>
                    </a:ext>
                  </a:extLst>
                </a:gridCol>
                <a:gridCol w="792163">
                  <a:extLst>
                    <a:ext uri="{9D8B030D-6E8A-4147-A177-3AD203B41FA5}">
                      <a16:colId xmlns:a16="http://schemas.microsoft.com/office/drawing/2014/main" val="20003"/>
                    </a:ext>
                  </a:extLst>
                </a:gridCol>
                <a:gridCol w="823912">
                  <a:extLst>
                    <a:ext uri="{9D8B030D-6E8A-4147-A177-3AD203B41FA5}">
                      <a16:colId xmlns:a16="http://schemas.microsoft.com/office/drawing/2014/main" val="20004"/>
                    </a:ext>
                  </a:extLst>
                </a:gridCol>
              </a:tblGrid>
              <a:tr h="373063">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r>
                        <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rPr>
                        <a:t>N1</a:t>
                      </a:r>
                    </a:p>
                  </a:txBody>
                  <a:tcPr marL="0" marR="0" marT="0" marB="0"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r>
                        <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rPr>
                        <a:t> </a:t>
                      </a:r>
                    </a:p>
                  </a:txBody>
                  <a:tcPr marL="0" marR="0" marT="0" marB="0"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92113">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r>
                        <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rPr>
                        <a:t>N2</a:t>
                      </a: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73063">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r>
                        <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rPr>
                        <a:t>N3</a:t>
                      </a: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74650">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r>
                        <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rPr>
                        <a:t>N4</a:t>
                      </a: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73063">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r>
                        <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rPr>
                        <a:t>N5</a:t>
                      </a: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73063">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r>
                        <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rPr>
                        <a:t>N6</a:t>
                      </a: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73063">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r>
                        <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rPr>
                        <a:t>N7</a:t>
                      </a: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73063">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r>
                        <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rPr>
                        <a:t>N8</a:t>
                      </a: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73063">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r>
                        <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rPr>
                        <a:t>N9</a:t>
                      </a:r>
                    </a:p>
                  </a:txBody>
                  <a:tcPr marL="0" marR="0" marT="0" marB="0"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endParaRPr>
                    </a:p>
                  </a:txBody>
                  <a:tcPr marL="0" marR="0" marT="0" marB="0"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val="10008"/>
                  </a:ext>
                </a:extLst>
              </a:tr>
            </a:tbl>
          </a:graphicData>
        </a:graphic>
      </p:graphicFrame>
      <p:sp>
        <p:nvSpPr>
          <p:cNvPr id="14488" name="Slide Number Placeholder 6"/>
          <p:cNvSpPr txBox="1">
            <a:spLocks noGrp="1"/>
          </p:cNvSpPr>
          <p:nvPr/>
        </p:nvSpPr>
        <p:spPr bwMode="auto">
          <a:xfrm>
            <a:off x="6553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3AB0FC4B-0A2C-4748-A5B3-BA1E350331E7}" type="slidenum">
              <a:rPr lang="ar-SA" sz="1400"/>
              <a:pPr eaLnBrk="1" hangingPunct="1"/>
              <a:t>6</a:t>
            </a:fld>
            <a:endParaRPr lang="en-US" sz="1400"/>
          </a:p>
        </p:txBody>
      </p:sp>
      <p:sp>
        <p:nvSpPr>
          <p:cNvPr id="14489" name="Rectangle 2"/>
          <p:cNvSpPr>
            <a:spLocks noChangeArrowheads="1"/>
          </p:cNvSpPr>
          <p:nvPr/>
        </p:nvSpPr>
        <p:spPr bwMode="auto">
          <a:xfrm>
            <a:off x="0" y="-219075"/>
            <a:ext cx="9144000" cy="117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471488" eaLnBrk="0" hangingPunct="0">
              <a:defRPr>
                <a:solidFill>
                  <a:schemeClr val="tx1"/>
                </a:solidFill>
                <a:latin typeface="Arial" panose="020B0604020202020204" pitchFamily="34" charset="0"/>
                <a:cs typeface="Arial" panose="020B0604020202020204" pitchFamily="34" charset="0"/>
              </a:defRPr>
            </a:lvl1pPr>
            <a:lvl2pPr marL="742950" indent="-285750" defTabSz="471488" eaLnBrk="0" hangingPunct="0">
              <a:defRPr>
                <a:solidFill>
                  <a:schemeClr val="tx1"/>
                </a:solidFill>
                <a:latin typeface="Arial" panose="020B0604020202020204" pitchFamily="34" charset="0"/>
                <a:cs typeface="Arial" panose="020B0604020202020204" pitchFamily="34" charset="0"/>
              </a:defRPr>
            </a:lvl2pPr>
            <a:lvl3pPr marL="1143000" indent="-228600" defTabSz="471488" eaLnBrk="0" hangingPunct="0">
              <a:defRPr>
                <a:solidFill>
                  <a:schemeClr val="tx1"/>
                </a:solidFill>
                <a:latin typeface="Arial" panose="020B0604020202020204" pitchFamily="34" charset="0"/>
                <a:cs typeface="Arial" panose="020B0604020202020204" pitchFamily="34" charset="0"/>
              </a:defRPr>
            </a:lvl3pPr>
            <a:lvl4pPr marL="1600200" indent="-228600" defTabSz="471488" eaLnBrk="0" hangingPunct="0">
              <a:defRPr>
                <a:solidFill>
                  <a:schemeClr val="tx1"/>
                </a:solidFill>
                <a:latin typeface="Arial" panose="020B0604020202020204" pitchFamily="34" charset="0"/>
                <a:cs typeface="Arial" panose="020B0604020202020204" pitchFamily="34" charset="0"/>
              </a:defRPr>
            </a:lvl4pPr>
            <a:lvl5pPr marL="2057400" indent="-228600" defTabSz="471488" eaLnBrk="0" hangingPunct="0">
              <a:defRPr>
                <a:solidFill>
                  <a:schemeClr val="tx1"/>
                </a:solidFill>
                <a:latin typeface="Arial" panose="020B0604020202020204" pitchFamily="34" charset="0"/>
                <a:cs typeface="Arial" panose="020B0604020202020204" pitchFamily="34" charset="0"/>
              </a:defRPr>
            </a:lvl5pPr>
            <a:lvl6pPr marL="2514600" indent="-228600" defTabSz="4714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714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714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714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buClr>
                <a:srgbClr val="FFFFFF"/>
              </a:buClr>
              <a:buSzPct val="90000"/>
              <a:buFont typeface="WP MathA"/>
              <a:buNone/>
            </a:pPr>
            <a:r>
              <a:rPr lang="en-US" sz="4000" b="1">
                <a:latin typeface="Times New Roman" panose="02020603050405020304" pitchFamily="18" charset="0"/>
                <a:cs typeface="Times New Roman" panose="02020603050405020304" pitchFamily="18" charset="0"/>
              </a:rPr>
              <a:t>Influenza A HA and NA Subtypes</a:t>
            </a:r>
          </a:p>
        </p:txBody>
      </p:sp>
      <p:pic>
        <p:nvPicPr>
          <p:cNvPr id="14490" name="Picture 141" descr="MCj043161500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8747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91" name="Picture 142" descr="MCj043161500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12557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92" name="Picture 143" descr="MCj043161500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16367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93" name="Picture 144" descr="MCj043161500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23225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94" name="Picture 145" descr="MCj043161500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30845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95" name="Picture 146" descr="MCj043161500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38465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96" name="Picture 147" descr="MCAN02364_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2600" y="1331913"/>
            <a:ext cx="538163" cy="34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97" name="Picture 148" descr="MCAN02364_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2600" y="950913"/>
            <a:ext cx="538163" cy="34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98" name="Picture 149" descr="MCAN02364_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2600" y="1636713"/>
            <a:ext cx="538163" cy="34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99" name="Picture 150" descr="MCAN02364_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2600" y="2017713"/>
            <a:ext cx="538163" cy="34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500" name="Picture 151" descr="MCAN02364_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2600" y="2398713"/>
            <a:ext cx="538163" cy="34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501" name="Picture 152" descr="MCAN02364_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2600" y="2779713"/>
            <a:ext cx="538163" cy="34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502" name="Picture 153" descr="MCAN02364_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2600" y="3160713"/>
            <a:ext cx="538163" cy="34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503" name="Picture 154" descr="MCAN02364_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2600" y="3541713"/>
            <a:ext cx="538163" cy="34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504" name="Picture 155" descr="MCAN02364_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2600" y="3846513"/>
            <a:ext cx="538163" cy="34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505" name="Picture 156" descr="MCAN02364_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2600" y="4227513"/>
            <a:ext cx="538163" cy="34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506" name="Picture 157" descr="MCAN02364_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2600" y="4608513"/>
            <a:ext cx="538163" cy="34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507" name="Picture 158" descr="MCAN02364_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2600" y="4989513"/>
            <a:ext cx="538163" cy="34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508" name="Picture 159" descr="MCAN02364_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2600" y="5370513"/>
            <a:ext cx="538163" cy="34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509" name="Picture 160" descr="MCAN02364_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2600" y="5675313"/>
            <a:ext cx="538163" cy="34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510" name="Picture 161" descr="MCAN02364_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2600" y="6056313"/>
            <a:ext cx="538163" cy="34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511" name="Picture 162" descr="MCAN02364_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2600" y="6437313"/>
            <a:ext cx="538163" cy="34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512" name="Picture 163" descr="MCj0290061000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38400" y="874713"/>
            <a:ext cx="606425"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513" name="Picture 164" descr="MCj0290061000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38400" y="1636713"/>
            <a:ext cx="606425"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514" name="Picture 165" descr="MCj0290061000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38400" y="3846513"/>
            <a:ext cx="606425"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515" name="Picture 166" descr="MCj0290061000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38400" y="2017713"/>
            <a:ext cx="606425"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516" name="Text Box 167"/>
          <p:cNvSpPr txBox="1">
            <a:spLocks noChangeArrowheads="1"/>
          </p:cNvSpPr>
          <p:nvPr/>
        </p:nvSpPr>
        <p:spPr bwMode="auto">
          <a:xfrm>
            <a:off x="3200400" y="1712913"/>
            <a:ext cx="104140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sz="1200" b="1"/>
              <a:t>Other Animals</a:t>
            </a:r>
          </a:p>
        </p:txBody>
      </p:sp>
      <p:sp>
        <p:nvSpPr>
          <p:cNvPr id="14517" name="Text Box 168"/>
          <p:cNvSpPr txBox="1">
            <a:spLocks noChangeArrowheads="1"/>
          </p:cNvSpPr>
          <p:nvPr/>
        </p:nvSpPr>
        <p:spPr bwMode="auto">
          <a:xfrm>
            <a:off x="3194050" y="2093913"/>
            <a:ext cx="104140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sz="1200" b="1"/>
              <a:t>Other Animals</a:t>
            </a:r>
          </a:p>
        </p:txBody>
      </p:sp>
      <p:sp>
        <p:nvSpPr>
          <p:cNvPr id="14518" name="Text Box 169"/>
          <p:cNvSpPr txBox="1">
            <a:spLocks noChangeArrowheads="1"/>
          </p:cNvSpPr>
          <p:nvPr/>
        </p:nvSpPr>
        <p:spPr bwMode="auto">
          <a:xfrm>
            <a:off x="3200400" y="2474913"/>
            <a:ext cx="104140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sz="1200" b="1"/>
              <a:t>Other Animals</a:t>
            </a:r>
          </a:p>
        </p:txBody>
      </p:sp>
      <p:sp>
        <p:nvSpPr>
          <p:cNvPr id="14519" name="Text Box 170"/>
          <p:cNvSpPr txBox="1">
            <a:spLocks noChangeArrowheads="1"/>
          </p:cNvSpPr>
          <p:nvPr/>
        </p:nvSpPr>
        <p:spPr bwMode="auto">
          <a:xfrm>
            <a:off x="3200400" y="3160713"/>
            <a:ext cx="104140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sz="1200" b="1"/>
              <a:t>Other Animals</a:t>
            </a:r>
          </a:p>
        </p:txBody>
      </p:sp>
      <p:pic>
        <p:nvPicPr>
          <p:cNvPr id="14520" name="Picture 171" descr="MCj043161500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7800" y="9144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521" name="Picture 172" descr="MCj043161500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7800" y="12954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522" name="Picture 173" descr="MCAN02364_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91200" y="990600"/>
            <a:ext cx="538163"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523" name="Picture 174" descr="MCAN02364_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91200" y="1371600"/>
            <a:ext cx="538163"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524" name="Picture 175" descr="MCAN02364_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91200" y="1752600"/>
            <a:ext cx="538163"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525" name="Picture 176" descr="MCAN02364_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91200" y="2133600"/>
            <a:ext cx="538163"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526" name="Picture 177" descr="MCAN02364_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91200" y="2438400"/>
            <a:ext cx="538163"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527" name="Picture 178" descr="MCAN02364_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91200" y="2819400"/>
            <a:ext cx="538163"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528" name="Picture 179" descr="MCAN02364_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91200" y="3200400"/>
            <a:ext cx="538163"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529" name="Picture 180" descr="MCAN02364_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91200" y="3581400"/>
            <a:ext cx="538163"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530" name="Picture 181" descr="MCAN02364_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91200" y="3962400"/>
            <a:ext cx="538163"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531" name="Picture 182" descr="MCj0290061000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38400" y="2398713"/>
            <a:ext cx="606425"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532" name="Picture 183" descr="MCj0290061000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77000" y="914400"/>
            <a:ext cx="606425"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533" name="Picture 184" descr="MCj0290061000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77000" y="1295400"/>
            <a:ext cx="606425"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534" name="Text Box 185"/>
          <p:cNvSpPr txBox="1">
            <a:spLocks noChangeArrowheads="1"/>
          </p:cNvSpPr>
          <p:nvPr/>
        </p:nvSpPr>
        <p:spPr bwMode="auto">
          <a:xfrm>
            <a:off x="7543800" y="3581400"/>
            <a:ext cx="104140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sz="1200" b="1"/>
              <a:t>Other Animals</a:t>
            </a:r>
          </a:p>
        </p:txBody>
      </p:sp>
      <p:sp>
        <p:nvSpPr>
          <p:cNvPr id="14535" name="Text Box 186"/>
          <p:cNvSpPr txBox="1">
            <a:spLocks noChangeArrowheads="1"/>
          </p:cNvSpPr>
          <p:nvPr/>
        </p:nvSpPr>
        <p:spPr bwMode="auto">
          <a:xfrm>
            <a:off x="7543800" y="3276600"/>
            <a:ext cx="104140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sz="1200" b="1"/>
              <a:t>Other Animals</a:t>
            </a:r>
          </a:p>
        </p:txBody>
      </p:sp>
      <p:pic>
        <p:nvPicPr>
          <p:cNvPr id="14536" name="Picture 182" descr="MCj0290061000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60625" y="1271588"/>
            <a:ext cx="606425"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537" name="Picture 182" descr="MCj0290061000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83350" y="1714500"/>
            <a:ext cx="606425"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538" name="Picture 144" descr="MCj043161500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4438" y="26574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539" name="Oval 203"/>
          <p:cNvSpPr>
            <a:spLocks noChangeArrowheads="1"/>
          </p:cNvSpPr>
          <p:nvPr/>
        </p:nvSpPr>
        <p:spPr bwMode="auto">
          <a:xfrm>
            <a:off x="304800" y="685800"/>
            <a:ext cx="8001000" cy="838200"/>
          </a:xfrm>
          <a:prstGeom prst="ellipse">
            <a:avLst/>
          </a:prstGeom>
          <a:noFill/>
          <a:ln w="38100">
            <a:solidFill>
              <a:srgbClr val="8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fa-IR"/>
          </a:p>
        </p:txBody>
      </p:sp>
    </p:spTree>
    <p:extLst>
      <p:ext uri="{BB962C8B-B14F-4D97-AF65-F5344CB8AC3E}">
        <p14:creationId xmlns:p14="http://schemas.microsoft.com/office/powerpoint/2010/main" val="21370438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5"/>
          <p:cNvSpPr>
            <a:spLocks noGrp="1"/>
          </p:cNvSpPr>
          <p:nvPr>
            <p:ph type="title" idx="4294967295"/>
          </p:nvPr>
        </p:nvSpPr>
        <p:spPr>
          <a:xfrm>
            <a:off x="0" y="274638"/>
            <a:ext cx="8229600" cy="1143000"/>
          </a:xfrm>
        </p:spPr>
        <p:txBody>
          <a:bodyPr/>
          <a:lstStyle/>
          <a:p>
            <a:pPr eaLnBrk="1" hangingPunct="1"/>
            <a:r>
              <a:rPr lang="en-US" smtClean="0">
                <a:solidFill>
                  <a:schemeClr val="hlink"/>
                </a:solidFill>
              </a:rPr>
              <a:t>Drift and Shift, Illustrated</a:t>
            </a:r>
            <a:endParaRPr lang="en-US" smtClean="0"/>
          </a:p>
        </p:txBody>
      </p:sp>
      <p:sp>
        <p:nvSpPr>
          <p:cNvPr id="13315" name="Slide Number Placeholder 5"/>
          <p:cNvSpPr txBox="1">
            <a:spLocks noGrp="1"/>
          </p:cNvSpPr>
          <p:nvPr/>
        </p:nvSpPr>
        <p:spPr bwMode="auto">
          <a:xfrm>
            <a:off x="6553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B4C826E0-4877-4111-AD8C-3266222FB14C}" type="slidenum">
              <a:rPr lang="ar-SA" sz="1400"/>
              <a:pPr eaLnBrk="1" hangingPunct="1"/>
              <a:t>7</a:t>
            </a:fld>
            <a:endParaRPr lang="en-US" sz="1400"/>
          </a:p>
        </p:txBody>
      </p:sp>
      <p:pic>
        <p:nvPicPr>
          <p:cNvPr id="13316" name="Picture 5" descr="Image:Antigenic drift vs shift.pn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3763" y="1308100"/>
            <a:ext cx="7362825" cy="4738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7" name="Rectangle 7"/>
          <p:cNvSpPr>
            <a:spLocks noChangeArrowheads="1"/>
          </p:cNvSpPr>
          <p:nvPr/>
        </p:nvSpPr>
        <p:spPr bwMode="auto">
          <a:xfrm>
            <a:off x="0" y="4594225"/>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fa-IR"/>
          </a:p>
        </p:txBody>
      </p:sp>
      <p:sp>
        <p:nvSpPr>
          <p:cNvPr id="13318" name="Rectangle 8"/>
          <p:cNvSpPr>
            <a:spLocks noChangeArrowheads="1"/>
          </p:cNvSpPr>
          <p:nvPr/>
        </p:nvSpPr>
        <p:spPr bwMode="auto">
          <a:xfrm>
            <a:off x="2717800" y="6161088"/>
            <a:ext cx="36703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sz="800"/>
              <a:t>This image has been released into the public domain by the copyright holder.</a:t>
            </a:r>
          </a:p>
          <a:p>
            <a:pPr eaLnBrk="1" hangingPunct="1"/>
            <a:r>
              <a:rPr lang="en-US" sz="800"/>
              <a:t>http://en.wikipedia.org/wiki/Influenza</a:t>
            </a:r>
          </a:p>
        </p:txBody>
      </p:sp>
    </p:spTree>
    <p:extLst>
      <p:ext uri="{BB962C8B-B14F-4D97-AF65-F5344CB8AC3E}">
        <p14:creationId xmlns:p14="http://schemas.microsoft.com/office/powerpoint/2010/main" val="6914915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ctrTitle"/>
          </p:nvPr>
        </p:nvSpPr>
        <p:spPr>
          <a:xfrm>
            <a:off x="827088" y="549275"/>
            <a:ext cx="7772400" cy="719138"/>
          </a:xfrm>
        </p:spPr>
        <p:txBody>
          <a:bodyPr/>
          <a:lstStyle/>
          <a:p>
            <a:pPr algn="r" rtl="1" eaLnBrk="1" hangingPunct="1"/>
            <a:r>
              <a:rPr lang="fa-IR" sz="4000" smtClean="0"/>
              <a:t>آنفلوانزای انسانی</a:t>
            </a:r>
            <a:endParaRPr lang="en-US" sz="4000" smtClean="0"/>
          </a:p>
        </p:txBody>
      </p:sp>
      <p:sp>
        <p:nvSpPr>
          <p:cNvPr id="339971" name="Rectangle 3"/>
          <p:cNvSpPr>
            <a:spLocks noGrp="1" noChangeArrowheads="1"/>
          </p:cNvSpPr>
          <p:nvPr>
            <p:ph type="subTitle" idx="1"/>
          </p:nvPr>
        </p:nvSpPr>
        <p:spPr>
          <a:xfrm>
            <a:off x="755650" y="1557338"/>
            <a:ext cx="7920038" cy="4751387"/>
          </a:xfrm>
        </p:spPr>
        <p:txBody>
          <a:bodyPr rtlCol="0">
            <a:normAutofit lnSpcReduction="10000"/>
          </a:bodyPr>
          <a:lstStyle/>
          <a:p>
            <a:pPr algn="r" rtl="1" eaLnBrk="1" fontAlgn="auto" hangingPunct="1">
              <a:spcAft>
                <a:spcPts val="0"/>
              </a:spcAft>
              <a:buFont typeface="Arial" charset="0"/>
              <a:buNone/>
              <a:defRPr/>
            </a:pPr>
            <a:r>
              <a:rPr lang="fa-IR" b="1" u="sng" dirty="0">
                <a:solidFill>
                  <a:schemeClr val="tx2"/>
                </a:solidFill>
              </a:rPr>
              <a:t>خصوصیات ویروس  :</a:t>
            </a:r>
            <a:r>
              <a:rPr lang="fa-IR" dirty="0"/>
              <a:t> تغییرات سریع در ساختمان ویروس  و ایجاد گونه های بسیار زیاد و متنوع</a:t>
            </a:r>
          </a:p>
          <a:p>
            <a:pPr algn="r" rtl="1" eaLnBrk="1" fontAlgn="auto" hangingPunct="1">
              <a:spcAft>
                <a:spcPts val="0"/>
              </a:spcAft>
              <a:buFont typeface="Arial" charset="0"/>
              <a:buNone/>
              <a:defRPr/>
            </a:pPr>
            <a:r>
              <a:rPr lang="en-US" dirty="0"/>
              <a:t>H1N1-H2N1-H1N2-H5N1………</a:t>
            </a:r>
            <a:r>
              <a:rPr lang="en-US" dirty="0" err="1"/>
              <a:t>HxNy</a:t>
            </a:r>
            <a:endParaRPr lang="fa-IR" dirty="0"/>
          </a:p>
          <a:p>
            <a:pPr algn="r" rtl="1" eaLnBrk="1" fontAlgn="auto" hangingPunct="1">
              <a:spcAft>
                <a:spcPts val="0"/>
              </a:spcAft>
              <a:buFont typeface="Arial" charset="0"/>
              <a:buNone/>
              <a:defRPr/>
            </a:pPr>
            <a:r>
              <a:rPr lang="fa-IR" b="1" u="sng" dirty="0">
                <a:solidFill>
                  <a:schemeClr val="tx2"/>
                </a:solidFill>
              </a:rPr>
              <a:t> تغییرات در ساختمان ویروس</a:t>
            </a:r>
          </a:p>
          <a:p>
            <a:pPr lvl="2" algn="r" rtl="1" eaLnBrk="1" fontAlgn="auto" hangingPunct="1">
              <a:spcAft>
                <a:spcPts val="0"/>
              </a:spcAft>
              <a:buFont typeface="Arial" charset="0"/>
              <a:buNone/>
              <a:defRPr/>
            </a:pPr>
            <a:r>
              <a:rPr lang="fa-IR" sz="3200" b="1" u="sng" dirty="0">
                <a:solidFill>
                  <a:schemeClr val="tx2"/>
                </a:solidFill>
              </a:rPr>
              <a:t>تغییرات جزئی (</a:t>
            </a:r>
            <a:r>
              <a:rPr lang="en-US" sz="3200" b="1" u="sng" dirty="0">
                <a:solidFill>
                  <a:schemeClr val="tx2"/>
                </a:solidFill>
              </a:rPr>
              <a:t>drift</a:t>
            </a:r>
            <a:r>
              <a:rPr lang="fa-IR" sz="3200" b="1" u="sng" dirty="0">
                <a:solidFill>
                  <a:schemeClr val="tx2"/>
                </a:solidFill>
              </a:rPr>
              <a:t>): </a:t>
            </a:r>
            <a:r>
              <a:rPr lang="fa-IR" b="1" u="sng" dirty="0">
                <a:solidFill>
                  <a:schemeClr val="tx2"/>
                </a:solidFill>
              </a:rPr>
              <a:t> </a:t>
            </a:r>
            <a:r>
              <a:rPr lang="fa-IR" dirty="0"/>
              <a:t>تغییرات جزیی و کوچکی در پروئین های </a:t>
            </a:r>
            <a:r>
              <a:rPr lang="en-US" dirty="0"/>
              <a:t>H </a:t>
            </a:r>
            <a:r>
              <a:rPr lang="fa-IR" dirty="0"/>
              <a:t> و </a:t>
            </a:r>
            <a:r>
              <a:rPr lang="en-US" dirty="0"/>
              <a:t>N</a:t>
            </a:r>
            <a:r>
              <a:rPr lang="fa-IR" dirty="0"/>
              <a:t> رخ میدهد و موجب می شود ویروس در برابر آنتی بادی های ساخته شده در بدن انسانها مقاوم شود </a:t>
            </a:r>
            <a:endParaRPr lang="fa-IR" b="1" u="sng" dirty="0">
              <a:solidFill>
                <a:schemeClr val="tx2"/>
              </a:solidFill>
            </a:endParaRPr>
          </a:p>
          <a:p>
            <a:pPr lvl="2" algn="r" rtl="1" eaLnBrk="1" fontAlgn="auto" hangingPunct="1">
              <a:spcAft>
                <a:spcPts val="0"/>
              </a:spcAft>
              <a:buFontTx/>
              <a:buNone/>
              <a:defRPr/>
            </a:pPr>
            <a:r>
              <a:rPr lang="fa-IR" sz="3200" b="1" u="sng" dirty="0">
                <a:solidFill>
                  <a:schemeClr val="tx2"/>
                </a:solidFill>
              </a:rPr>
              <a:t>تغییرات کلی (</a:t>
            </a:r>
            <a:r>
              <a:rPr lang="en-US" sz="3200" b="1" u="sng" dirty="0">
                <a:solidFill>
                  <a:schemeClr val="tx2"/>
                </a:solidFill>
              </a:rPr>
              <a:t>shift</a:t>
            </a:r>
            <a:r>
              <a:rPr lang="fa-IR" sz="3200" b="1" u="sng" dirty="0">
                <a:solidFill>
                  <a:schemeClr val="tx2"/>
                </a:solidFill>
              </a:rPr>
              <a:t>):  </a:t>
            </a:r>
            <a:r>
              <a:rPr lang="fa-IR" dirty="0"/>
              <a:t>تغییرات کلی  در پروئین های </a:t>
            </a:r>
            <a:r>
              <a:rPr lang="en-US" dirty="0"/>
              <a:t>H </a:t>
            </a:r>
            <a:r>
              <a:rPr lang="fa-IR" dirty="0"/>
              <a:t> و </a:t>
            </a:r>
            <a:r>
              <a:rPr lang="en-US" dirty="0"/>
              <a:t>N</a:t>
            </a:r>
            <a:r>
              <a:rPr lang="fa-IR" dirty="0"/>
              <a:t> رخ میدهد و موجب می شود ویروس نوع جدیدی با خصوصیات کاملا متفاوت ایجاد شود .</a:t>
            </a:r>
            <a:endParaRPr lang="fa-IR" dirty="0">
              <a:solidFill>
                <a:schemeClr val="tx2"/>
              </a:solidFill>
            </a:endParaRPr>
          </a:p>
          <a:p>
            <a:pPr algn="r" rtl="1" eaLnBrk="1" fontAlgn="auto" hangingPunct="1">
              <a:spcAft>
                <a:spcPts val="0"/>
              </a:spcAft>
              <a:buFont typeface="Arial" charset="0"/>
              <a:buNone/>
              <a:defRPr/>
            </a:pPr>
            <a:endParaRPr lang="en-US" dirty="0"/>
          </a:p>
        </p:txBody>
      </p:sp>
    </p:spTree>
    <p:extLst>
      <p:ext uri="{BB962C8B-B14F-4D97-AF65-F5344CB8AC3E}">
        <p14:creationId xmlns:p14="http://schemas.microsoft.com/office/powerpoint/2010/main" val="11161077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2"/>
          <p:cNvSpPr>
            <a:spLocks noGrp="1" noChangeArrowheads="1"/>
          </p:cNvSpPr>
          <p:nvPr>
            <p:ph type="title"/>
          </p:nvPr>
        </p:nvSpPr>
        <p:spPr>
          <a:xfrm>
            <a:off x="0" y="76200"/>
            <a:ext cx="9144000" cy="1143000"/>
          </a:xfrm>
        </p:spPr>
        <p:txBody>
          <a:bodyPr/>
          <a:lstStyle/>
          <a:p>
            <a:pPr eaLnBrk="1" hangingPunct="1"/>
            <a:r>
              <a:rPr lang="en-GB" sz="4000" smtClean="0">
                <a:solidFill>
                  <a:srgbClr val="003399"/>
                </a:solidFill>
              </a:rPr>
              <a:t>Pandemic influenza in the </a:t>
            </a:r>
            <a:r>
              <a:rPr lang="en-GB" sz="4000" smtClean="0">
                <a:solidFill>
                  <a:srgbClr val="FF0000"/>
                </a:solidFill>
              </a:rPr>
              <a:t>20</a:t>
            </a:r>
            <a:r>
              <a:rPr lang="en-GB" sz="4000" baseline="30000" smtClean="0">
                <a:solidFill>
                  <a:srgbClr val="FF0000"/>
                </a:solidFill>
              </a:rPr>
              <a:t>th</a:t>
            </a:r>
            <a:r>
              <a:rPr lang="en-GB" sz="4000" smtClean="0">
                <a:solidFill>
                  <a:srgbClr val="FF0000"/>
                </a:solidFill>
              </a:rPr>
              <a:t> Century</a:t>
            </a:r>
          </a:p>
        </p:txBody>
      </p:sp>
      <p:sp>
        <p:nvSpPr>
          <p:cNvPr id="1029" name="Line 3"/>
          <p:cNvSpPr>
            <a:spLocks noChangeShapeType="1"/>
          </p:cNvSpPr>
          <p:nvPr/>
        </p:nvSpPr>
        <p:spPr bwMode="auto">
          <a:xfrm>
            <a:off x="250825" y="5589588"/>
            <a:ext cx="86106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0" name="Text Box 4"/>
          <p:cNvSpPr txBox="1">
            <a:spLocks noChangeArrowheads="1"/>
          </p:cNvSpPr>
          <p:nvPr/>
        </p:nvSpPr>
        <p:spPr bwMode="auto">
          <a:xfrm>
            <a:off x="0" y="5949950"/>
            <a:ext cx="9144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GB">
                <a:latin typeface="Calibri" panose="020F0502020204030204" pitchFamily="34" charset="0"/>
              </a:rPr>
              <a:t>	1920		1940		1960		1980		2000	</a:t>
            </a:r>
          </a:p>
        </p:txBody>
      </p:sp>
      <p:sp>
        <p:nvSpPr>
          <p:cNvPr id="1031" name="Text Box 5"/>
          <p:cNvSpPr txBox="1">
            <a:spLocks noChangeArrowheads="1"/>
          </p:cNvSpPr>
          <p:nvPr/>
        </p:nvSpPr>
        <p:spPr bwMode="auto">
          <a:xfrm>
            <a:off x="304800" y="4724400"/>
            <a:ext cx="3095625" cy="466725"/>
          </a:xfrm>
          <a:prstGeom prst="rect">
            <a:avLst/>
          </a:prstGeom>
          <a:solidFill>
            <a:srgbClr val="99CCFF"/>
          </a:solidFill>
          <a:ln w="9525">
            <a:solidFill>
              <a:schemeClr val="tx1"/>
            </a:solidFill>
            <a:miter lim="800000"/>
            <a:headEnd/>
            <a:tailEnd/>
          </a:ln>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GB" sz="2400">
                <a:latin typeface="Calibri" panose="020F0502020204030204" pitchFamily="34" charset="0"/>
              </a:rPr>
              <a:t>H1N1</a:t>
            </a:r>
          </a:p>
        </p:txBody>
      </p:sp>
      <p:sp>
        <p:nvSpPr>
          <p:cNvPr id="1032" name="Text Box 6"/>
          <p:cNvSpPr txBox="1">
            <a:spLocks noChangeArrowheads="1"/>
          </p:cNvSpPr>
          <p:nvPr/>
        </p:nvSpPr>
        <p:spPr bwMode="auto">
          <a:xfrm>
            <a:off x="3810000" y="4714875"/>
            <a:ext cx="1066800" cy="466725"/>
          </a:xfrm>
          <a:prstGeom prst="rect">
            <a:avLst/>
          </a:prstGeom>
          <a:solidFill>
            <a:srgbClr val="00FFFF"/>
          </a:solidFill>
          <a:ln w="9525">
            <a:solidFill>
              <a:schemeClr val="tx1"/>
            </a:solidFill>
            <a:miter lim="800000"/>
            <a:headEnd/>
            <a:tailEnd/>
          </a:ln>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GB" sz="2400">
                <a:latin typeface="Calibri" panose="020F0502020204030204" pitchFamily="34" charset="0"/>
              </a:rPr>
              <a:t>H2N2</a:t>
            </a:r>
          </a:p>
        </p:txBody>
      </p:sp>
      <p:sp>
        <p:nvSpPr>
          <p:cNvPr id="1033" name="Text Box 7"/>
          <p:cNvSpPr txBox="1">
            <a:spLocks noChangeArrowheads="1"/>
          </p:cNvSpPr>
          <p:nvPr/>
        </p:nvSpPr>
        <p:spPr bwMode="auto">
          <a:xfrm>
            <a:off x="5651500" y="4714875"/>
            <a:ext cx="3124200" cy="466725"/>
          </a:xfrm>
          <a:prstGeom prst="rect">
            <a:avLst/>
          </a:prstGeom>
          <a:solidFill>
            <a:srgbClr val="33CCCC"/>
          </a:solidFill>
          <a:ln w="9525">
            <a:solidFill>
              <a:schemeClr val="accent2"/>
            </a:solidFill>
            <a:miter lim="800000"/>
            <a:headEnd/>
            <a:tailEnd/>
          </a:ln>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GB" sz="2400">
                <a:latin typeface="Calibri" panose="020F0502020204030204" pitchFamily="34" charset="0"/>
              </a:rPr>
              <a:t>H3N2</a:t>
            </a:r>
          </a:p>
        </p:txBody>
      </p:sp>
      <p:sp>
        <p:nvSpPr>
          <p:cNvPr id="1034" name="Text Box 8"/>
          <p:cNvSpPr txBox="1">
            <a:spLocks noChangeArrowheads="1"/>
          </p:cNvSpPr>
          <p:nvPr/>
        </p:nvSpPr>
        <p:spPr bwMode="auto">
          <a:xfrm>
            <a:off x="0" y="3141663"/>
            <a:ext cx="33480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GB" sz="2400" b="1">
                <a:latin typeface="Calibri" panose="020F0502020204030204" pitchFamily="34" charset="0"/>
              </a:rPr>
              <a:t>1918 “Spanish Flu”</a:t>
            </a:r>
          </a:p>
        </p:txBody>
      </p:sp>
      <p:sp>
        <p:nvSpPr>
          <p:cNvPr id="1035" name="Line 9"/>
          <p:cNvSpPr>
            <a:spLocks noChangeShapeType="1"/>
          </p:cNvSpPr>
          <p:nvPr/>
        </p:nvSpPr>
        <p:spPr bwMode="auto">
          <a:xfrm>
            <a:off x="4343400" y="4076700"/>
            <a:ext cx="0" cy="593725"/>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036" name="Text Box 10"/>
          <p:cNvSpPr txBox="1">
            <a:spLocks noChangeArrowheads="1"/>
          </p:cNvSpPr>
          <p:nvPr/>
        </p:nvSpPr>
        <p:spPr bwMode="auto">
          <a:xfrm>
            <a:off x="2987675" y="3141663"/>
            <a:ext cx="3048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GB" sz="2400" b="1">
                <a:latin typeface="Calibri" panose="020F0502020204030204" pitchFamily="34" charset="0"/>
              </a:rPr>
              <a:t>1957 “Asian Flu”</a:t>
            </a:r>
          </a:p>
        </p:txBody>
      </p:sp>
      <p:sp>
        <p:nvSpPr>
          <p:cNvPr id="1037" name="Text Box 11"/>
          <p:cNvSpPr txBox="1">
            <a:spLocks noChangeArrowheads="1"/>
          </p:cNvSpPr>
          <p:nvPr/>
        </p:nvSpPr>
        <p:spPr bwMode="auto">
          <a:xfrm>
            <a:off x="5580063" y="3141663"/>
            <a:ext cx="35639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GB" sz="2400" b="1">
                <a:latin typeface="Calibri" panose="020F0502020204030204" pitchFamily="34" charset="0"/>
              </a:rPr>
              <a:t>1968 “Hong Kong Flu”</a:t>
            </a:r>
          </a:p>
        </p:txBody>
      </p:sp>
      <p:pic>
        <p:nvPicPr>
          <p:cNvPr id="1038" name="Picture 12" descr="32">
            <a:hlinkClick r:id="rId3"/>
          </p:cNvPr>
          <p:cNvPicPr>
            <a:picLocks noChangeAspect="1" noChangeArrowheads="1"/>
          </p:cNvPicPr>
          <p:nvPr/>
        </p:nvPicPr>
        <p:blipFill>
          <a:blip r:embed="rId4">
            <a:lum bright="20000"/>
            <a:extLst>
              <a:ext uri="{28A0092B-C50C-407E-A947-70E740481C1C}">
                <a14:useLocalDpi xmlns:a14="http://schemas.microsoft.com/office/drawing/2010/main" val="0"/>
              </a:ext>
            </a:extLst>
          </a:blip>
          <a:srcRect/>
          <a:stretch>
            <a:fillRect/>
          </a:stretch>
        </p:blipFill>
        <p:spPr bwMode="auto">
          <a:xfrm>
            <a:off x="684213" y="1341438"/>
            <a:ext cx="1579562" cy="1695450"/>
          </a:xfrm>
          <a:prstGeom prst="rect">
            <a:avLst/>
          </a:prstGeom>
          <a:noFill/>
          <a:ln w="38100">
            <a:solidFill>
              <a:schemeClr val="tx2"/>
            </a:solidFill>
            <a:miter lim="800000"/>
            <a:headEnd/>
            <a:tailEnd/>
          </a:ln>
          <a:extLst>
            <a:ext uri="{909E8E84-426E-40DD-AFC4-6F175D3DCCD1}">
              <a14:hiddenFill xmlns:a14="http://schemas.microsoft.com/office/drawing/2010/main">
                <a:solidFill>
                  <a:srgbClr val="FFFFFF"/>
                </a:solidFill>
              </a14:hiddenFill>
            </a:ext>
          </a:extLst>
        </p:spPr>
      </p:pic>
      <p:graphicFrame>
        <p:nvGraphicFramePr>
          <p:cNvPr id="1026" name="Object 13"/>
          <p:cNvGraphicFramePr>
            <a:graphicFrameLocks noChangeAspect="1"/>
          </p:cNvGraphicFramePr>
          <p:nvPr/>
        </p:nvGraphicFramePr>
        <p:xfrm>
          <a:off x="3635375" y="1268413"/>
          <a:ext cx="1327150" cy="1905000"/>
        </p:xfrm>
        <a:graphic>
          <a:graphicData uri="http://schemas.openxmlformats.org/presentationml/2006/ole">
            <mc:AlternateContent xmlns:mc="http://schemas.openxmlformats.org/markup-compatibility/2006">
              <mc:Choice xmlns:v="urn:schemas-microsoft-com:vml" Requires="v">
                <p:oleObj spid="_x0000_s1080" name="Clip" r:id="rId5" imgW="2295238" imgH="3295238" progId="">
                  <p:embed/>
                </p:oleObj>
              </mc:Choice>
              <mc:Fallback>
                <p:oleObj name="Clip" r:id="rId5" imgW="2295238" imgH="3295238" progId="">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35375" y="1268413"/>
                        <a:ext cx="1327150" cy="1905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27" name="Object 14"/>
          <p:cNvGraphicFramePr>
            <a:graphicFrameLocks noChangeAspect="1"/>
          </p:cNvGraphicFramePr>
          <p:nvPr/>
        </p:nvGraphicFramePr>
        <p:xfrm>
          <a:off x="6227763" y="1484313"/>
          <a:ext cx="1981200" cy="1597025"/>
        </p:xfrm>
        <a:graphic>
          <a:graphicData uri="http://schemas.openxmlformats.org/presentationml/2006/ole">
            <mc:AlternateContent xmlns:mc="http://schemas.openxmlformats.org/markup-compatibility/2006">
              <mc:Choice xmlns:v="urn:schemas-microsoft-com:vml" Requires="v">
                <p:oleObj spid="_x0000_s1081" name="Clip" r:id="rId7" imgW="3295238" imgH="2295238" progId="">
                  <p:embed/>
                </p:oleObj>
              </mc:Choice>
              <mc:Fallback>
                <p:oleObj name="Clip" r:id="rId7" imgW="3295238" imgH="2295238" progId="">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27763" y="1484313"/>
                        <a:ext cx="1981200" cy="15970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39" name="Text Box 15"/>
          <p:cNvSpPr txBox="1">
            <a:spLocks noChangeArrowheads="1"/>
          </p:cNvSpPr>
          <p:nvPr/>
        </p:nvSpPr>
        <p:spPr bwMode="auto">
          <a:xfrm>
            <a:off x="0" y="3644900"/>
            <a:ext cx="2987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US" sz="2400">
                <a:latin typeface="Calibri" panose="020F0502020204030204" pitchFamily="34" charset="0"/>
              </a:rPr>
              <a:t>20-40 million deaths</a:t>
            </a:r>
          </a:p>
        </p:txBody>
      </p:sp>
      <p:sp>
        <p:nvSpPr>
          <p:cNvPr id="1040" name="Text Box 16"/>
          <p:cNvSpPr txBox="1">
            <a:spLocks noChangeArrowheads="1"/>
          </p:cNvSpPr>
          <p:nvPr/>
        </p:nvSpPr>
        <p:spPr bwMode="auto">
          <a:xfrm>
            <a:off x="3203575" y="3644900"/>
            <a:ext cx="25209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US" sz="2400">
                <a:latin typeface="Calibri" panose="020F0502020204030204" pitchFamily="34" charset="0"/>
              </a:rPr>
              <a:t>1 million deaths</a:t>
            </a:r>
          </a:p>
        </p:txBody>
      </p:sp>
      <p:sp>
        <p:nvSpPr>
          <p:cNvPr id="1041" name="Text Box 17"/>
          <p:cNvSpPr txBox="1">
            <a:spLocks noChangeArrowheads="1"/>
          </p:cNvSpPr>
          <p:nvPr/>
        </p:nvSpPr>
        <p:spPr bwMode="auto">
          <a:xfrm>
            <a:off x="6011863" y="3644900"/>
            <a:ext cx="2819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US" sz="2400">
                <a:latin typeface="Calibri" panose="020F0502020204030204" pitchFamily="34" charset="0"/>
              </a:rPr>
              <a:t>1 million</a:t>
            </a:r>
            <a:r>
              <a:rPr lang="en-US" sz="2400">
                <a:solidFill>
                  <a:schemeClr val="accent2"/>
                </a:solidFill>
                <a:latin typeface="Calibri" panose="020F0502020204030204" pitchFamily="34" charset="0"/>
              </a:rPr>
              <a:t> </a:t>
            </a:r>
            <a:r>
              <a:rPr lang="en-US" sz="2400">
                <a:latin typeface="Calibri" panose="020F0502020204030204" pitchFamily="34" charset="0"/>
              </a:rPr>
              <a:t>deaths</a:t>
            </a:r>
          </a:p>
        </p:txBody>
      </p:sp>
      <p:sp>
        <p:nvSpPr>
          <p:cNvPr id="1042" name="Line 18"/>
          <p:cNvSpPr>
            <a:spLocks noChangeShapeType="1"/>
          </p:cNvSpPr>
          <p:nvPr/>
        </p:nvSpPr>
        <p:spPr bwMode="auto">
          <a:xfrm>
            <a:off x="7164388" y="4076700"/>
            <a:ext cx="0" cy="593725"/>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043" name="Line 19"/>
          <p:cNvSpPr>
            <a:spLocks noChangeShapeType="1"/>
          </p:cNvSpPr>
          <p:nvPr/>
        </p:nvSpPr>
        <p:spPr bwMode="auto">
          <a:xfrm>
            <a:off x="1619250" y="4076700"/>
            <a:ext cx="0" cy="593725"/>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26395090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TotalTime>
  <Words>1664</Words>
  <Application>Microsoft Office PowerPoint</Application>
  <PresentationFormat>On-screen Show (4:3)</PresentationFormat>
  <Paragraphs>169</Paragraphs>
  <Slides>31</Slides>
  <Notes>2</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31</vt:i4>
      </vt:variant>
    </vt:vector>
  </HeadingPairs>
  <TitlesOfParts>
    <vt:vector size="40" baseType="lpstr">
      <vt:lpstr>MS PGothic</vt:lpstr>
      <vt:lpstr>Arial</vt:lpstr>
      <vt:lpstr>Arial Unicode MS</vt:lpstr>
      <vt:lpstr>Calibri</vt:lpstr>
      <vt:lpstr>Tahoma</vt:lpstr>
      <vt:lpstr>Times New Roman</vt:lpstr>
      <vt:lpstr>WP MathA</vt:lpstr>
      <vt:lpstr>Office Theme</vt:lpstr>
      <vt:lpstr>Clip</vt:lpstr>
      <vt:lpstr>influenza</vt:lpstr>
      <vt:lpstr>PowerPoint Presentation</vt:lpstr>
      <vt:lpstr>PowerPoint Presentation</vt:lpstr>
      <vt:lpstr>PowerPoint Presentation</vt:lpstr>
      <vt:lpstr>آنفلوانزای انسانی</vt:lpstr>
      <vt:lpstr>PowerPoint Presentation</vt:lpstr>
      <vt:lpstr>Drift and Shift, Illustrated</vt:lpstr>
      <vt:lpstr>آنفلوانزای انسانی</vt:lpstr>
      <vt:lpstr>Pandemic influenza in the 20th Century</vt:lpstr>
      <vt:lpstr>PowerPoint Presentation</vt:lpstr>
      <vt:lpstr>PowerPoint Presentation</vt:lpstr>
      <vt:lpstr>PowerPoint Presentation</vt:lpstr>
      <vt:lpstr>Uncomplicated influenza </vt:lpstr>
      <vt:lpstr>Complicated or severe influenza</vt:lpstr>
      <vt:lpstr>Signs and symptoms of progressive disease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ANTIVIRAL THERAPY</vt:lpstr>
      <vt:lpstr>Definition of high risk</vt:lpstr>
      <vt:lpstr>PowerPoint Presentation</vt:lpstr>
      <vt:lpstr>PowerPoint Presentation</vt:lpstr>
      <vt:lpstr>PowerPoint Presentation</vt:lpstr>
      <vt:lpstr>treatment</vt:lpstr>
      <vt:lpstr>PowerPoint Presentation</vt:lpstr>
      <vt:lpstr>PowerPoint Presentation</vt:lpstr>
      <vt:lpstr>PowerPoint Presentation</vt:lpstr>
    </vt:vector>
  </TitlesOfParts>
  <Company>MRT www.Win2Farsi.com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MRT</dc:creator>
  <cp:lastModifiedBy>SAMEN2</cp:lastModifiedBy>
  <cp:revision>74</cp:revision>
  <dcterms:created xsi:type="dcterms:W3CDTF">2018-01-09T15:49:52Z</dcterms:created>
  <dcterms:modified xsi:type="dcterms:W3CDTF">2024-09-27T06:36:12Z</dcterms:modified>
</cp:coreProperties>
</file>