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1"/>
  </p:notesMasterIdLst>
  <p:sldIdLst>
    <p:sldId id="271" r:id="rId3"/>
    <p:sldId id="521" r:id="rId4"/>
    <p:sldId id="481" r:id="rId5"/>
    <p:sldId id="482" r:id="rId6"/>
    <p:sldId id="483" r:id="rId7"/>
    <p:sldId id="484" r:id="rId8"/>
    <p:sldId id="519" r:id="rId9"/>
    <p:sldId id="520" r:id="rId10"/>
    <p:sldId id="522" r:id="rId11"/>
    <p:sldId id="534" r:id="rId12"/>
    <p:sldId id="552" r:id="rId13"/>
    <p:sldId id="553" r:id="rId14"/>
    <p:sldId id="556" r:id="rId15"/>
    <p:sldId id="557" r:id="rId16"/>
    <p:sldId id="562" r:id="rId17"/>
    <p:sldId id="566" r:id="rId18"/>
    <p:sldId id="545" r:id="rId19"/>
    <p:sldId id="567" r:id="rId20"/>
    <p:sldId id="568" r:id="rId21"/>
    <p:sldId id="569" r:id="rId22"/>
    <p:sldId id="262" r:id="rId23"/>
    <p:sldId id="277" r:id="rId24"/>
    <p:sldId id="571" r:id="rId25"/>
    <p:sldId id="570" r:id="rId26"/>
    <p:sldId id="257" r:id="rId27"/>
    <p:sldId id="258" r:id="rId28"/>
    <p:sldId id="264" r:id="rId29"/>
    <p:sldId id="28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Home%20Works\CDC%20of%20Iran\Arbaeen%20Congress%201402\Arbaeen%201403\1403-05-30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Home%20Works\CDC%20of%20Iran\Arbaeen%20Congress%201402\Arbaeen%201403\CT%20&#1605;&#1608;&#1575;&#1585;&#1583;%20&#1605;&#1579;&#1576;&#1578;-&#1583;&#1575;&#1606;&#1588;&#1711;&#1575;&#1607;%20&#1575;&#1740;&#1585;&#1575;&#160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Home%20Works\CDC%20of%20Iran\Surveillance\Corona\16th%20report%20NGS%20results%201401.10.27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Home%20Works\CDC%20of%20Iran\Surveillance\Corona\1403\Copy%20of%2039th%20report%20NGS%20results%201403.06.24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Home%20Works\CDC%20of%20Iran\Arbaeen%20Congress%201402\Arbaeen%201403\&#1711;&#1586;&#1575;&#1585;&#1588;%20&#1575;&#1585;&#1576;&#1593;&#1740;&#1606;%20&#1605;&#1585;&#1575;&#1602;&#1576;&#1578;%20&#1605;&#1585;&#1586;&#1740;%201403%20(4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Home%20Works\CDC%20of%20Iran\Arbaeen%20Congress%201402\Arbaeen%201403\&#1711;&#1586;&#1575;&#1585;&#1588;%20&#1575;&#1585;&#1576;&#1593;&#1740;&#1606;%20&#1605;&#1585;&#1575;&#1602;&#1576;&#1578;%20&#1605;&#1585;&#1586;&#1740;%201403%20(4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'NIC influenza dr yavarian who'!$C$2:$C$59</c:f>
              <c:strCache>
                <c:ptCount val="58"/>
                <c:pt idx="0">
                  <c:v>هفته میلادی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37</c:v>
                </c:pt>
                <c:pt idx="7">
                  <c:v>38</c:v>
                </c:pt>
                <c:pt idx="8">
                  <c:v>39</c:v>
                </c:pt>
                <c:pt idx="9">
                  <c:v>40</c:v>
                </c:pt>
                <c:pt idx="10">
                  <c:v>41</c:v>
                </c:pt>
                <c:pt idx="11">
                  <c:v>42</c:v>
                </c:pt>
                <c:pt idx="12">
                  <c:v>43</c:v>
                </c:pt>
                <c:pt idx="13">
                  <c:v>44</c:v>
                </c:pt>
                <c:pt idx="14">
                  <c:v>45</c:v>
                </c:pt>
                <c:pt idx="15">
                  <c:v>46</c:v>
                </c:pt>
                <c:pt idx="16">
                  <c:v>47</c:v>
                </c:pt>
                <c:pt idx="17">
                  <c:v>48</c:v>
                </c:pt>
                <c:pt idx="18">
                  <c:v>49</c:v>
                </c:pt>
                <c:pt idx="19">
                  <c:v>50</c:v>
                </c:pt>
                <c:pt idx="20">
                  <c:v>51</c:v>
                </c:pt>
                <c:pt idx="21">
                  <c:v>52</c:v>
                </c:pt>
                <c:pt idx="22">
                  <c:v>1</c:v>
                </c:pt>
                <c:pt idx="23">
                  <c:v>2</c:v>
                </c:pt>
                <c:pt idx="24">
                  <c:v>3</c:v>
                </c:pt>
                <c:pt idx="25">
                  <c:v>4</c:v>
                </c:pt>
                <c:pt idx="26">
                  <c:v>5</c:v>
                </c:pt>
                <c:pt idx="27">
                  <c:v>6</c:v>
                </c:pt>
                <c:pt idx="28">
                  <c:v>7</c:v>
                </c:pt>
                <c:pt idx="29">
                  <c:v>8</c:v>
                </c:pt>
                <c:pt idx="30">
                  <c:v>9</c:v>
                </c:pt>
                <c:pt idx="31">
                  <c:v>10</c:v>
                </c:pt>
                <c:pt idx="32">
                  <c:v>11</c:v>
                </c:pt>
                <c:pt idx="33">
                  <c:v>12</c:v>
                </c:pt>
                <c:pt idx="34">
                  <c:v>13</c:v>
                </c:pt>
                <c:pt idx="35">
                  <c:v>14</c:v>
                </c:pt>
                <c:pt idx="36">
                  <c:v>15</c:v>
                </c:pt>
                <c:pt idx="37">
                  <c:v>16</c:v>
                </c:pt>
                <c:pt idx="38">
                  <c:v>17</c:v>
                </c:pt>
                <c:pt idx="39">
                  <c:v>18</c:v>
                </c:pt>
                <c:pt idx="40">
                  <c:v>19</c:v>
                </c:pt>
                <c:pt idx="41">
                  <c:v>20</c:v>
                </c:pt>
                <c:pt idx="42">
                  <c:v>21</c:v>
                </c:pt>
                <c:pt idx="43">
                  <c:v>22</c:v>
                </c:pt>
                <c:pt idx="44">
                  <c:v>23</c:v>
                </c:pt>
                <c:pt idx="45">
                  <c:v>24</c:v>
                </c:pt>
                <c:pt idx="46">
                  <c:v>25</c:v>
                </c:pt>
                <c:pt idx="47">
                  <c:v>26</c:v>
                </c:pt>
                <c:pt idx="48">
                  <c:v>27</c:v>
                </c:pt>
                <c:pt idx="49">
                  <c:v>28</c:v>
                </c:pt>
                <c:pt idx="50">
                  <c:v>29</c:v>
                </c:pt>
                <c:pt idx="51">
                  <c:v>30</c:v>
                </c:pt>
                <c:pt idx="52">
                  <c:v>31</c:v>
                </c:pt>
                <c:pt idx="53">
                  <c:v>32</c:v>
                </c:pt>
                <c:pt idx="54">
                  <c:v>33</c:v>
                </c:pt>
                <c:pt idx="55">
                  <c:v>34</c:v>
                </c:pt>
                <c:pt idx="56">
                  <c:v>35</c:v>
                </c:pt>
                <c:pt idx="57">
                  <c:v>36</c:v>
                </c:pt>
              </c:strCache>
            </c:strRef>
          </c:cat>
          <c:val>
            <c:numRef>
              <c:f>'NIC influenza dr yavarian who'!$L$2:$L$59</c:f>
              <c:numCache>
                <c:formatCode>General</c:formatCode>
                <c:ptCount val="58"/>
                <c:pt idx="0">
                  <c:v>0</c:v>
                </c:pt>
                <c:pt idx="3">
                  <c:v>5.6</c:v>
                </c:pt>
                <c:pt idx="4">
                  <c:v>5.2</c:v>
                </c:pt>
                <c:pt idx="5">
                  <c:v>11.6</c:v>
                </c:pt>
                <c:pt idx="6">
                  <c:v>16</c:v>
                </c:pt>
                <c:pt idx="7">
                  <c:v>21</c:v>
                </c:pt>
                <c:pt idx="8">
                  <c:v>20</c:v>
                </c:pt>
                <c:pt idx="9">
                  <c:v>26</c:v>
                </c:pt>
                <c:pt idx="10">
                  <c:v>29</c:v>
                </c:pt>
                <c:pt idx="11">
                  <c:v>33</c:v>
                </c:pt>
                <c:pt idx="12">
                  <c:v>31</c:v>
                </c:pt>
                <c:pt idx="13">
                  <c:v>31</c:v>
                </c:pt>
                <c:pt idx="14">
                  <c:v>27</c:v>
                </c:pt>
                <c:pt idx="15">
                  <c:v>26</c:v>
                </c:pt>
                <c:pt idx="16">
                  <c:v>23</c:v>
                </c:pt>
                <c:pt idx="17">
                  <c:v>21</c:v>
                </c:pt>
                <c:pt idx="18">
                  <c:v>17</c:v>
                </c:pt>
                <c:pt idx="19">
                  <c:v>16</c:v>
                </c:pt>
                <c:pt idx="20">
                  <c:v>18</c:v>
                </c:pt>
                <c:pt idx="21">
                  <c:v>15</c:v>
                </c:pt>
                <c:pt idx="22">
                  <c:v>16</c:v>
                </c:pt>
                <c:pt idx="23">
                  <c:v>15</c:v>
                </c:pt>
                <c:pt idx="24">
                  <c:v>12</c:v>
                </c:pt>
                <c:pt idx="25">
                  <c:v>13</c:v>
                </c:pt>
                <c:pt idx="26">
                  <c:v>13</c:v>
                </c:pt>
                <c:pt idx="27">
                  <c:v>13</c:v>
                </c:pt>
                <c:pt idx="28">
                  <c:v>12</c:v>
                </c:pt>
                <c:pt idx="29">
                  <c:v>12</c:v>
                </c:pt>
                <c:pt idx="30">
                  <c:v>11</c:v>
                </c:pt>
                <c:pt idx="31">
                  <c:v>10</c:v>
                </c:pt>
                <c:pt idx="32">
                  <c:v>10</c:v>
                </c:pt>
                <c:pt idx="33">
                  <c:v>8</c:v>
                </c:pt>
                <c:pt idx="34">
                  <c:v>8</c:v>
                </c:pt>
                <c:pt idx="35">
                  <c:v>5</c:v>
                </c:pt>
                <c:pt idx="36">
                  <c:v>3</c:v>
                </c:pt>
                <c:pt idx="37" formatCode="0">
                  <c:v>3</c:v>
                </c:pt>
                <c:pt idx="38" formatCode="0">
                  <c:v>2</c:v>
                </c:pt>
                <c:pt idx="39" formatCode="0">
                  <c:v>2</c:v>
                </c:pt>
                <c:pt idx="40" formatCode="0">
                  <c:v>2</c:v>
                </c:pt>
                <c:pt idx="41" formatCode="0">
                  <c:v>3</c:v>
                </c:pt>
                <c:pt idx="42" formatCode="0">
                  <c:v>1</c:v>
                </c:pt>
                <c:pt idx="43" formatCode="0">
                  <c:v>1</c:v>
                </c:pt>
                <c:pt idx="44" formatCode="0">
                  <c:v>0</c:v>
                </c:pt>
                <c:pt idx="45" formatCode="0">
                  <c:v>0</c:v>
                </c:pt>
                <c:pt idx="46" formatCode="0">
                  <c:v>1</c:v>
                </c:pt>
                <c:pt idx="47" formatCode="0">
                  <c:v>2</c:v>
                </c:pt>
                <c:pt idx="48" formatCode="0">
                  <c:v>3</c:v>
                </c:pt>
                <c:pt idx="49" formatCode="0">
                  <c:v>4</c:v>
                </c:pt>
                <c:pt idx="50" formatCode="0">
                  <c:v>1</c:v>
                </c:pt>
                <c:pt idx="51" formatCode="0">
                  <c:v>2</c:v>
                </c:pt>
                <c:pt idx="52" formatCode="0">
                  <c:v>1</c:v>
                </c:pt>
                <c:pt idx="53">
                  <c:v>0</c:v>
                </c:pt>
                <c:pt idx="54" formatCode="0">
                  <c:v>1</c:v>
                </c:pt>
                <c:pt idx="55" formatCode="0">
                  <c:v>0</c:v>
                </c:pt>
                <c:pt idx="56" formatCode="0">
                  <c:v>0</c:v>
                </c:pt>
                <c:pt idx="57" formatCode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7E-4609-AF87-BA126D67C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26854367"/>
        <c:axId val="1426855199"/>
      </c:lineChart>
      <c:catAx>
        <c:axId val="1426854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855199"/>
        <c:crosses val="autoZero"/>
        <c:auto val="1"/>
        <c:lblAlgn val="ctr"/>
        <c:lblOffset val="100"/>
        <c:noMultiLvlLbl val="0"/>
      </c:catAx>
      <c:valAx>
        <c:axId val="14268551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854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'1402'!$B$1</c:f>
              <c:strCache>
                <c:ptCount val="1"/>
                <c:pt idx="0">
                  <c:v>سال 1401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'1402'!$A$2:$A$5</c:f>
              <c:strCache>
                <c:ptCount val="4"/>
                <c:pt idx="0">
                  <c:v>اسهال</c:v>
                </c:pt>
                <c:pt idx="1">
                  <c:v>اسهال خونی</c:v>
                </c:pt>
                <c:pt idx="2">
                  <c:v>مسمومیت </c:v>
                </c:pt>
                <c:pt idx="3">
                  <c:v>ILI</c:v>
                </c:pt>
              </c:strCache>
            </c:strRef>
          </c:cat>
          <c:val>
            <c:numRef>
              <c:f>'1402'!$B$2:$B$5</c:f>
              <c:numCache>
                <c:formatCode>General</c:formatCode>
                <c:ptCount val="4"/>
                <c:pt idx="0">
                  <c:v>1000</c:v>
                </c:pt>
                <c:pt idx="1">
                  <c:v>5</c:v>
                </c:pt>
                <c:pt idx="2">
                  <c:v>296</c:v>
                </c:pt>
                <c:pt idx="3">
                  <c:v>2690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23-4339-9B3E-5209B741C956}"/>
            </c:ext>
          </c:extLst>
        </c:ser>
        <c:ser>
          <c:idx val="1"/>
          <c:order val="1"/>
          <c:tx>
            <c:strRef>
              <c:f>'1402'!$C$1</c:f>
              <c:strCache>
                <c:ptCount val="1"/>
                <c:pt idx="0">
                  <c:v>سال 1402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'1402'!$A$2:$A$5</c:f>
              <c:strCache>
                <c:ptCount val="4"/>
                <c:pt idx="0">
                  <c:v>اسهال</c:v>
                </c:pt>
                <c:pt idx="1">
                  <c:v>اسهال خونی</c:v>
                </c:pt>
                <c:pt idx="2">
                  <c:v>مسمومیت </c:v>
                </c:pt>
                <c:pt idx="3">
                  <c:v>ILI</c:v>
                </c:pt>
              </c:strCache>
            </c:strRef>
          </c:cat>
          <c:val>
            <c:numRef>
              <c:f>'1402'!$C$2:$C$5</c:f>
              <c:numCache>
                <c:formatCode>General</c:formatCode>
                <c:ptCount val="4"/>
                <c:pt idx="0">
                  <c:v>3104</c:v>
                </c:pt>
                <c:pt idx="1">
                  <c:v>9</c:v>
                </c:pt>
                <c:pt idx="2">
                  <c:v>1541</c:v>
                </c:pt>
                <c:pt idx="3">
                  <c:v>22165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23-4339-9B3E-5209B741C956}"/>
            </c:ext>
          </c:extLst>
        </c:ser>
        <c:ser>
          <c:idx val="2"/>
          <c:order val="2"/>
          <c:tx>
            <c:strRef>
              <c:f>'1402'!$D$1</c:f>
              <c:strCache>
                <c:ptCount val="1"/>
                <c:pt idx="0">
                  <c:v>سال 1403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'1402'!$A$2:$A$5</c:f>
              <c:strCache>
                <c:ptCount val="4"/>
                <c:pt idx="0">
                  <c:v>اسهال</c:v>
                </c:pt>
                <c:pt idx="1">
                  <c:v>اسهال خونی</c:v>
                </c:pt>
                <c:pt idx="2">
                  <c:v>مسمومیت </c:v>
                </c:pt>
                <c:pt idx="3">
                  <c:v>ILI</c:v>
                </c:pt>
              </c:strCache>
            </c:strRef>
          </c:cat>
          <c:val>
            <c:numRef>
              <c:f>'1402'!$D$2:$D$5</c:f>
              <c:numCache>
                <c:formatCode>General</c:formatCode>
                <c:ptCount val="4"/>
                <c:pt idx="0">
                  <c:v>1570</c:v>
                </c:pt>
                <c:pt idx="1">
                  <c:v>3</c:v>
                </c:pt>
                <c:pt idx="2">
                  <c:v>1136</c:v>
                </c:pt>
                <c:pt idx="3">
                  <c:v>9185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23-4339-9B3E-5209B741C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68366655"/>
        <c:axId val="1768369567"/>
      </c:barChart>
      <c:catAx>
        <c:axId val="1768366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8369567"/>
        <c:crosses val="autoZero"/>
        <c:auto val="1"/>
        <c:lblAlgn val="ctr"/>
        <c:lblOffset val="100"/>
        <c:noMultiLvlLbl val="0"/>
      </c:catAx>
      <c:valAx>
        <c:axId val="17683695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8366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'1403- دیده وری سرپایی'!$G$2</c:f>
              <c:strCache>
                <c:ptCount val="1"/>
                <c:pt idx="0">
                  <c:v>درصد مثبت آنفلوانزا در نمونه های سرپایی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'1403- دیده وری سرپایی'!$G$3:$G$28</c:f>
              <c:numCache>
                <c:formatCode>0.0</c:formatCode>
                <c:ptCount val="26"/>
                <c:pt idx="0">
                  <c:v>8.8888888888888893</c:v>
                </c:pt>
                <c:pt idx="1">
                  <c:v>3.225806451612903</c:v>
                </c:pt>
                <c:pt idx="2">
                  <c:v>1.6949152542372881</c:v>
                </c:pt>
                <c:pt idx="3">
                  <c:v>5.3333333333333339</c:v>
                </c:pt>
                <c:pt idx="4">
                  <c:v>3.0612244897959182</c:v>
                </c:pt>
                <c:pt idx="5">
                  <c:v>5.1546391752577314</c:v>
                </c:pt>
                <c:pt idx="6">
                  <c:v>1.1363636363636365</c:v>
                </c:pt>
                <c:pt idx="7">
                  <c:v>1.5267175572519083</c:v>
                </c:pt>
                <c:pt idx="8">
                  <c:v>2.5423728813559325</c:v>
                </c:pt>
                <c:pt idx="9">
                  <c:v>1.0416666666666665</c:v>
                </c:pt>
                <c:pt idx="10">
                  <c:v>0</c:v>
                </c:pt>
                <c:pt idx="11">
                  <c:v>1.098901098901099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1.639344262295082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2.2222222222222223</c:v>
                </c:pt>
                <c:pt idx="25">
                  <c:v>1.1904761904761905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B16-4993-9FC0-D998CC4FE670}"/>
            </c:ext>
          </c:extLst>
        </c:ser>
        <c:ser>
          <c:idx val="1"/>
          <c:order val="1"/>
          <c:tx>
            <c:strRef>
              <c:f>'1403- دیده وری سرپایی'!$H$2</c:f>
              <c:strCache>
                <c:ptCount val="1"/>
                <c:pt idx="0">
                  <c:v>درصد  مثبت کووید در نمونه های سرپایی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'1403- دیده وری سرپایی'!$H$3:$H$28</c:f>
              <c:numCache>
                <c:formatCode>0.0</c:formatCode>
                <c:ptCount val="26"/>
                <c:pt idx="0">
                  <c:v>20</c:v>
                </c:pt>
                <c:pt idx="1">
                  <c:v>12.903225806451612</c:v>
                </c:pt>
                <c:pt idx="2">
                  <c:v>13.559322033898304</c:v>
                </c:pt>
                <c:pt idx="3">
                  <c:v>30.666666666666664</c:v>
                </c:pt>
                <c:pt idx="4">
                  <c:v>13.26530612244898</c:v>
                </c:pt>
                <c:pt idx="5">
                  <c:v>19.587628865979383</c:v>
                </c:pt>
                <c:pt idx="6">
                  <c:v>14.772727272727273</c:v>
                </c:pt>
                <c:pt idx="7">
                  <c:v>12.213740458015266</c:v>
                </c:pt>
                <c:pt idx="8">
                  <c:v>11.016949152542372</c:v>
                </c:pt>
                <c:pt idx="9">
                  <c:v>5.2083333333333339</c:v>
                </c:pt>
                <c:pt idx="10">
                  <c:v>3.9473684210526314</c:v>
                </c:pt>
                <c:pt idx="11">
                  <c:v>6.593406593406594</c:v>
                </c:pt>
                <c:pt idx="12">
                  <c:v>4.10958904109589</c:v>
                </c:pt>
                <c:pt idx="13">
                  <c:v>2.8169014084507045</c:v>
                </c:pt>
                <c:pt idx="14">
                  <c:v>5.3333333333333339</c:v>
                </c:pt>
                <c:pt idx="15">
                  <c:v>7.5</c:v>
                </c:pt>
                <c:pt idx="16">
                  <c:v>3.0769230769230771</c:v>
                </c:pt>
                <c:pt idx="17">
                  <c:v>1.639344262295082</c:v>
                </c:pt>
                <c:pt idx="18">
                  <c:v>4</c:v>
                </c:pt>
                <c:pt idx="19">
                  <c:v>11.76470588235294</c:v>
                </c:pt>
                <c:pt idx="20">
                  <c:v>9.8591549295774641</c:v>
                </c:pt>
                <c:pt idx="21">
                  <c:v>4.5454545454545459</c:v>
                </c:pt>
                <c:pt idx="22">
                  <c:v>11.29032258064516</c:v>
                </c:pt>
                <c:pt idx="23">
                  <c:v>14.606741573033707</c:v>
                </c:pt>
                <c:pt idx="24">
                  <c:v>11.111111111111111</c:v>
                </c:pt>
                <c:pt idx="25">
                  <c:v>19.047619047619047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16-4993-9FC0-D998CC4FE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9268624"/>
        <c:axId val="473091936"/>
      </c:lineChart>
      <c:catAx>
        <c:axId val="2692686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3091936"/>
        <c:crosses val="autoZero"/>
        <c:auto val="1"/>
        <c:lblAlgn val="ctr"/>
        <c:lblOffset val="100"/>
        <c:noMultiLvlLbl val="0"/>
      </c:catAx>
      <c:valAx>
        <c:axId val="47309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268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'1403- دیده وری بستری'!$G$2</c:f>
              <c:strCache>
                <c:ptCount val="1"/>
                <c:pt idx="0">
                  <c:v>درصد مثبت آنفلوانزا در نمونه های بستری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'1403- دیده وری بستری'!$G$3:$G$28</c:f>
              <c:numCache>
                <c:formatCode>0.0</c:formatCode>
                <c:ptCount val="26"/>
                <c:pt idx="0">
                  <c:v>7.3170731707317067</c:v>
                </c:pt>
                <c:pt idx="1">
                  <c:v>2.6086956521739131</c:v>
                </c:pt>
                <c:pt idx="2">
                  <c:v>2.3622047244094486</c:v>
                </c:pt>
                <c:pt idx="3">
                  <c:v>7.7586206896551726</c:v>
                </c:pt>
                <c:pt idx="4">
                  <c:v>0</c:v>
                </c:pt>
                <c:pt idx="5">
                  <c:v>0.78740157480314954</c:v>
                </c:pt>
                <c:pt idx="6">
                  <c:v>0.77519379844961245</c:v>
                </c:pt>
                <c:pt idx="7">
                  <c:v>0.91743119266055051</c:v>
                </c:pt>
                <c:pt idx="8">
                  <c:v>1.8181818181818181</c:v>
                </c:pt>
                <c:pt idx="9">
                  <c:v>0.86956521739130432</c:v>
                </c:pt>
                <c:pt idx="10">
                  <c:v>1.0526315789473684</c:v>
                </c:pt>
                <c:pt idx="11">
                  <c:v>0.84745762711864403</c:v>
                </c:pt>
                <c:pt idx="12">
                  <c:v>0</c:v>
                </c:pt>
                <c:pt idx="13">
                  <c:v>0</c:v>
                </c:pt>
                <c:pt idx="14">
                  <c:v>1.3333333333333335</c:v>
                </c:pt>
                <c:pt idx="15">
                  <c:v>0</c:v>
                </c:pt>
                <c:pt idx="16">
                  <c:v>0</c:v>
                </c:pt>
                <c:pt idx="17">
                  <c:v>1.5151515151515151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1.5873015873015872</c:v>
                </c:pt>
                <c:pt idx="24">
                  <c:v>2.0202020202020203</c:v>
                </c:pt>
                <c:pt idx="25">
                  <c:v>3.1578947368421053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E63-4AB4-99CD-088D2E0A98FD}"/>
            </c:ext>
          </c:extLst>
        </c:ser>
        <c:ser>
          <c:idx val="1"/>
          <c:order val="1"/>
          <c:tx>
            <c:strRef>
              <c:f>'1403- دیده وری بستری'!$H$2</c:f>
              <c:strCache>
                <c:ptCount val="1"/>
                <c:pt idx="0">
                  <c:v>درصد  مثبت کووید در نمونه های بستری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'1403- دیده وری بستری'!$H$3:$H$28</c:f>
              <c:numCache>
                <c:formatCode>0.0</c:formatCode>
                <c:ptCount val="26"/>
                <c:pt idx="0">
                  <c:v>10.569105691056912</c:v>
                </c:pt>
                <c:pt idx="1">
                  <c:v>13.043478260869565</c:v>
                </c:pt>
                <c:pt idx="2">
                  <c:v>18.897637795275589</c:v>
                </c:pt>
                <c:pt idx="3">
                  <c:v>13.793103448275861</c:v>
                </c:pt>
                <c:pt idx="4">
                  <c:v>17.592592592592592</c:v>
                </c:pt>
                <c:pt idx="5">
                  <c:v>12.598425196850393</c:v>
                </c:pt>
                <c:pt idx="6">
                  <c:v>10.852713178294573</c:v>
                </c:pt>
                <c:pt idx="7">
                  <c:v>11.926605504587156</c:v>
                </c:pt>
                <c:pt idx="8">
                  <c:v>9.0909090909090917</c:v>
                </c:pt>
                <c:pt idx="9">
                  <c:v>8.695652173913043</c:v>
                </c:pt>
                <c:pt idx="10">
                  <c:v>5.2631578947368416</c:v>
                </c:pt>
                <c:pt idx="11">
                  <c:v>3.3898305084745761</c:v>
                </c:pt>
                <c:pt idx="12">
                  <c:v>1.3513513513513513</c:v>
                </c:pt>
                <c:pt idx="13">
                  <c:v>5.2631578947368416</c:v>
                </c:pt>
                <c:pt idx="14">
                  <c:v>2.666666666666667</c:v>
                </c:pt>
                <c:pt idx="15">
                  <c:v>1.1764705882352942</c:v>
                </c:pt>
                <c:pt idx="16">
                  <c:v>1.3157894736842104</c:v>
                </c:pt>
                <c:pt idx="17">
                  <c:v>6.0606060606060606</c:v>
                </c:pt>
                <c:pt idx="18">
                  <c:v>7.59493670886076</c:v>
                </c:pt>
                <c:pt idx="19">
                  <c:v>4.3478260869565215</c:v>
                </c:pt>
                <c:pt idx="20">
                  <c:v>5.4794520547945202</c:v>
                </c:pt>
                <c:pt idx="21">
                  <c:v>1.2658227848101267</c:v>
                </c:pt>
                <c:pt idx="22">
                  <c:v>3.2608695652173911</c:v>
                </c:pt>
                <c:pt idx="23">
                  <c:v>7.9365079365079358</c:v>
                </c:pt>
                <c:pt idx="24">
                  <c:v>12.121212121212121</c:v>
                </c:pt>
                <c:pt idx="25">
                  <c:v>6.3157894736842106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E63-4AB4-99CD-088D2E0A9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3121472"/>
        <c:axId val="473123968"/>
      </c:lineChart>
      <c:catAx>
        <c:axId val="47312147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3123968"/>
        <c:crosses val="autoZero"/>
        <c:auto val="1"/>
        <c:lblAlgn val="ctr"/>
        <c:lblOffset val="100"/>
        <c:noMultiLvlLbl val="0"/>
      </c:catAx>
      <c:valAx>
        <c:axId val="47312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3121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2.3976021461371021E-2"/>
                  <c:y val="-2.1715526601520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14F-4025-8679-B2ECC03C7395}"/>
                </c:ext>
              </c:extLst>
            </c:dLbl>
            <c:dLbl>
              <c:idx val="5"/>
              <c:layout>
                <c:manualLayout>
                  <c:x val="-9.7678959039545177E-17"/>
                  <c:y val="3.4744842562432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14F-4025-8679-B2ECC03C7395}"/>
                </c:ext>
              </c:extLst>
            </c:dLbl>
            <c:dLbl>
              <c:idx val="6"/>
              <c:layout>
                <c:manualLayout>
                  <c:x val="0"/>
                  <c:y val="-2.6058631921824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14F-4025-8679-B2ECC03C73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'سال 1402-1403'!$H$58:$H$81</c:f>
              <c:numCache>
                <c:formatCode>0.0</c:formatCode>
                <c:ptCount val="24"/>
                <c:pt idx="0">
                  <c:v>2.416918429003021</c:v>
                </c:pt>
                <c:pt idx="1">
                  <c:v>10.1010101010101</c:v>
                </c:pt>
                <c:pt idx="2">
                  <c:v>9.8502758077226158</c:v>
                </c:pt>
                <c:pt idx="3">
                  <c:v>4.3829296424452133</c:v>
                </c:pt>
                <c:pt idx="4">
                  <c:v>10.028653295128938</c:v>
                </c:pt>
                <c:pt idx="5">
                  <c:v>5.742296918767507</c:v>
                </c:pt>
                <c:pt idx="6">
                  <c:v>5.7239057239057241</c:v>
                </c:pt>
                <c:pt idx="7">
                  <c:v>5.4838709677419359</c:v>
                </c:pt>
                <c:pt idx="8">
                  <c:v>12.101910828025478</c:v>
                </c:pt>
                <c:pt idx="9">
                  <c:v>8.9743589743589745</c:v>
                </c:pt>
                <c:pt idx="10">
                  <c:v>9.028546138526222</c:v>
                </c:pt>
                <c:pt idx="11">
                  <c:v>13.307618129218902</c:v>
                </c:pt>
                <c:pt idx="12">
                  <c:v>1.8453865336658355</c:v>
                </c:pt>
                <c:pt idx="13">
                  <c:v>3.4722222222222223</c:v>
                </c:pt>
                <c:pt idx="14">
                  <c:v>1.193467336683417</c:v>
                </c:pt>
                <c:pt idx="15">
                  <c:v>2.3404255319148937</c:v>
                </c:pt>
                <c:pt idx="16">
                  <c:v>6.4698492462311563</c:v>
                </c:pt>
                <c:pt idx="17">
                  <c:v>4.536290322580645</c:v>
                </c:pt>
                <c:pt idx="18">
                  <c:v>2.4332544778641432</c:v>
                </c:pt>
                <c:pt idx="19">
                  <c:v>5.7102069950035688</c:v>
                </c:pt>
                <c:pt idx="20">
                  <c:v>5.482115085536547</c:v>
                </c:pt>
                <c:pt idx="21">
                  <c:v>12.55868544600939</c:v>
                </c:pt>
                <c:pt idx="22">
                  <c:v>13.592233009708737</c:v>
                </c:pt>
                <c:pt idx="23">
                  <c:v>10.454262601120099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14F-4025-8679-B2ECC03C73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1538144"/>
        <c:axId val="601535648"/>
      </c:lineChart>
      <c:catAx>
        <c:axId val="60153814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535648"/>
        <c:crosses val="autoZero"/>
        <c:auto val="1"/>
        <c:lblAlgn val="ctr"/>
        <c:lblOffset val="100"/>
        <c:noMultiLvlLbl val="0"/>
      </c:catAx>
      <c:valAx>
        <c:axId val="60153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53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Sheet1!$G$4:$G$19</c:f>
              <c:strCache>
                <c:ptCount val="16"/>
                <c:pt idx="0">
                  <c:v>1403/04/30</c:v>
                </c:pt>
                <c:pt idx="1">
                  <c:v>1403/04/31</c:v>
                </c:pt>
                <c:pt idx="2">
                  <c:v>1403/05/01</c:v>
                </c:pt>
                <c:pt idx="3">
                  <c:v>1403/05/02</c:v>
                </c:pt>
                <c:pt idx="4">
                  <c:v>1403/05/03</c:v>
                </c:pt>
                <c:pt idx="5">
                  <c:v>1403/05/04</c:v>
                </c:pt>
                <c:pt idx="6">
                  <c:v>1403/05/05</c:v>
                </c:pt>
                <c:pt idx="7">
                  <c:v>1403/05/06</c:v>
                </c:pt>
                <c:pt idx="8">
                  <c:v>1403/05/07</c:v>
                </c:pt>
                <c:pt idx="9">
                  <c:v>1403/05/08</c:v>
                </c:pt>
                <c:pt idx="10">
                  <c:v>1403/05/09</c:v>
                </c:pt>
                <c:pt idx="11">
                  <c:v>1403/05/13</c:v>
                </c:pt>
                <c:pt idx="12">
                  <c:v>1403/05/14</c:v>
                </c:pt>
                <c:pt idx="13">
                  <c:v>1403/05/15</c:v>
                </c:pt>
                <c:pt idx="14">
                  <c:v>1403/05/16</c:v>
                </c:pt>
                <c:pt idx="15">
                  <c:v>1403/05/18</c:v>
                </c:pt>
              </c:strCache>
            </c:strRef>
          </c:cat>
          <c:val>
            <c:numRef>
              <c:f>Sheet1!$H$4:$H$19</c:f>
              <c:numCache>
                <c:formatCode>General</c:formatCode>
                <c:ptCount val="16"/>
                <c:pt idx="0">
                  <c:v>17.984999999999999</c:v>
                </c:pt>
                <c:pt idx="1">
                  <c:v>18</c:v>
                </c:pt>
                <c:pt idx="2">
                  <c:v>17</c:v>
                </c:pt>
                <c:pt idx="3">
                  <c:v>20</c:v>
                </c:pt>
                <c:pt idx="4">
                  <c:v>16.13</c:v>
                </c:pt>
                <c:pt idx="5">
                  <c:v>18.32</c:v>
                </c:pt>
                <c:pt idx="6">
                  <c:v>17.66</c:v>
                </c:pt>
                <c:pt idx="7">
                  <c:v>15</c:v>
                </c:pt>
                <c:pt idx="8">
                  <c:v>21.357142857142858</c:v>
                </c:pt>
                <c:pt idx="9">
                  <c:v>23.333333333333332</c:v>
                </c:pt>
                <c:pt idx="10">
                  <c:v>17</c:v>
                </c:pt>
                <c:pt idx="11">
                  <c:v>19.633333333333333</c:v>
                </c:pt>
                <c:pt idx="12">
                  <c:v>16</c:v>
                </c:pt>
                <c:pt idx="13">
                  <c:v>21</c:v>
                </c:pt>
                <c:pt idx="15">
                  <c:v>21.5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BBB-4A6E-B630-07A022B13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18755967"/>
        <c:axId val="518759711"/>
      </c:lineChart>
      <c:catAx>
        <c:axId val="51875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759711"/>
        <c:crosses val="autoZero"/>
        <c:auto val="1"/>
        <c:lblAlgn val="ctr"/>
        <c:lblOffset val="100"/>
        <c:noMultiLvlLbl val="0"/>
      </c:catAx>
      <c:valAx>
        <c:axId val="5187597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75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'Analysis 1403-03-27'!$C$44</c:f>
              <c:strCache>
                <c:ptCount val="1"/>
                <c:pt idx="0">
                  <c:v>B.1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1403-03-27'!$C$45:$C$67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8.3333333333333329E-2</c:v>
                </c:pt>
                <c:pt idx="19">
                  <c:v>8.6956521739130432E-2</c:v>
                </c:pt>
                <c:pt idx="20">
                  <c:v>0</c:v>
                </c:pt>
                <c:pt idx="21">
                  <c:v>1.2658227848101266E-2</c:v>
                </c:pt>
                <c:pt idx="22">
                  <c:v>0.10869565217391304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8F-437D-B250-0E7B2D8AE4FB}"/>
            </c:ext>
          </c:extLst>
        </c:ser>
        <c:ser>
          <c:idx val="1"/>
          <c:order val="1"/>
          <c:tx>
            <c:strRef>
              <c:f>'Analysis 1403-03-27'!$D$44</c:f>
              <c:strCache>
                <c:ptCount val="1"/>
                <c:pt idx="0">
                  <c:v>BA.1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1403-03-27'!$D$45:$D$67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1.5151515151515152E-2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8F-437D-B250-0E7B2D8AE4FB}"/>
            </c:ext>
          </c:extLst>
        </c:ser>
        <c:ser>
          <c:idx val="2"/>
          <c:order val="2"/>
          <c:tx>
            <c:strRef>
              <c:f>'Analysis 1403-03-27'!$E$44</c:f>
              <c:strCache>
                <c:ptCount val="1"/>
                <c:pt idx="0">
                  <c:v>BA.2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1403-03-27'!$E$45:$E$67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0.14285714285714285</c:v>
                </c:pt>
                <c:pt idx="3">
                  <c:v>6.8965517241379309E-2</c:v>
                </c:pt>
                <c:pt idx="4">
                  <c:v>5.5555555555555552E-2</c:v>
                </c:pt>
                <c:pt idx="5">
                  <c:v>7.6923076923076927E-2</c:v>
                </c:pt>
                <c:pt idx="6">
                  <c:v>1.5151515151515152E-2</c:v>
                </c:pt>
                <c:pt idx="7">
                  <c:v>0</c:v>
                </c:pt>
                <c:pt idx="8">
                  <c:v>1.8604651162790697E-2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9.4339622641509441E-2</c:v>
                </c:pt>
                <c:pt idx="18">
                  <c:v>0.14583333333333334</c:v>
                </c:pt>
                <c:pt idx="19">
                  <c:v>0.2391304347826087</c:v>
                </c:pt>
                <c:pt idx="20">
                  <c:v>1.0526315789473684E-2</c:v>
                </c:pt>
                <c:pt idx="21">
                  <c:v>2.5316455696202531E-2</c:v>
                </c:pt>
                <c:pt idx="22">
                  <c:v>2.1739130434782608E-2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8F-437D-B250-0E7B2D8AE4FB}"/>
            </c:ext>
          </c:extLst>
        </c:ser>
        <c:ser>
          <c:idx val="3"/>
          <c:order val="3"/>
          <c:tx>
            <c:strRef>
              <c:f>'Analysis 1403-03-27'!$F$44</c:f>
              <c:strCache>
                <c:ptCount val="1"/>
                <c:pt idx="0">
                  <c:v>BA.5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1403-03-27'!$F$45:$F$67</c:f>
              <c:numCache>
                <c:formatCode>0.00%</c:formatCode>
                <c:ptCount val="23"/>
                <c:pt idx="0">
                  <c:v>0.9285714285714286</c:v>
                </c:pt>
                <c:pt idx="1">
                  <c:v>0.5</c:v>
                </c:pt>
                <c:pt idx="2">
                  <c:v>0.7857142857142857</c:v>
                </c:pt>
                <c:pt idx="3">
                  <c:v>0.81034482758620685</c:v>
                </c:pt>
                <c:pt idx="4">
                  <c:v>0.61111111111111116</c:v>
                </c:pt>
                <c:pt idx="5">
                  <c:v>3.8461538461538464E-2</c:v>
                </c:pt>
                <c:pt idx="6">
                  <c:v>0.12121212121212122</c:v>
                </c:pt>
                <c:pt idx="7">
                  <c:v>6.0344827586206899E-2</c:v>
                </c:pt>
                <c:pt idx="8">
                  <c:v>1.8604651162790697E-2</c:v>
                </c:pt>
                <c:pt idx="9">
                  <c:v>0</c:v>
                </c:pt>
                <c:pt idx="10">
                  <c:v>1.6949152542372881E-2</c:v>
                </c:pt>
                <c:pt idx="11">
                  <c:v>0.1111111111111111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8F-437D-B250-0E7B2D8AE4FB}"/>
            </c:ext>
          </c:extLst>
        </c:ser>
        <c:ser>
          <c:idx val="4"/>
          <c:order val="4"/>
          <c:tx>
            <c:strRef>
              <c:f>'Analysis 1403-03-27'!$G$44</c:f>
              <c:strCache>
                <c:ptCount val="1"/>
                <c:pt idx="0">
                  <c:v>BE.1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1403-03-27'!$G$45:$G$67</c:f>
              <c:numCache>
                <c:formatCode>0.00%</c:formatCode>
                <c:ptCount val="23"/>
                <c:pt idx="0">
                  <c:v>7.1428571428571425E-2</c:v>
                </c:pt>
                <c:pt idx="1">
                  <c:v>0</c:v>
                </c:pt>
                <c:pt idx="2">
                  <c:v>0</c:v>
                </c:pt>
                <c:pt idx="3">
                  <c:v>1.7241379310344827E-2</c:v>
                </c:pt>
                <c:pt idx="4">
                  <c:v>0</c:v>
                </c:pt>
                <c:pt idx="5">
                  <c:v>3.8461538461538464E-2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8F-437D-B250-0E7B2D8AE4FB}"/>
            </c:ext>
          </c:extLst>
        </c:ser>
        <c:ser>
          <c:idx val="5"/>
          <c:order val="5"/>
          <c:tx>
            <c:strRef>
              <c:f>'Analysis 1403-03-27'!$H$44</c:f>
              <c:strCache>
                <c:ptCount val="1"/>
                <c:pt idx="0">
                  <c:v>BN.1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1403-03-27'!$H$45:$H$67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5.5555555555555552E-2</c:v>
                </c:pt>
                <c:pt idx="5">
                  <c:v>0.30769230769230771</c:v>
                </c:pt>
                <c:pt idx="6">
                  <c:v>0.36363636363636365</c:v>
                </c:pt>
                <c:pt idx="7">
                  <c:v>0.31896551724137934</c:v>
                </c:pt>
                <c:pt idx="8">
                  <c:v>0.2</c:v>
                </c:pt>
                <c:pt idx="9">
                  <c:v>1.4336917562724014E-2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8F-437D-B250-0E7B2D8AE4FB}"/>
            </c:ext>
          </c:extLst>
        </c:ser>
        <c:ser>
          <c:idx val="6"/>
          <c:order val="6"/>
          <c:tx>
            <c:strRef>
              <c:f>'Analysis 1403-03-27'!$I$44</c:f>
              <c:strCache>
                <c:ptCount val="1"/>
                <c:pt idx="0">
                  <c:v>BN.3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1403-03-27'!$I$45:$I$67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4.5454545454545456E-2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8F-437D-B250-0E7B2D8AE4FB}"/>
            </c:ext>
          </c:extLst>
        </c:ser>
        <c:ser>
          <c:idx val="7"/>
          <c:order val="7"/>
          <c:tx>
            <c:strRef>
              <c:f>'Analysis 1403-03-27'!$J$44</c:f>
              <c:strCache>
                <c:ptCount val="1"/>
                <c:pt idx="0">
                  <c:v>BQ.1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1403-03-27'!$J$45:$J$67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0.34615384615384615</c:v>
                </c:pt>
                <c:pt idx="6">
                  <c:v>9.0909090909090912E-2</c:v>
                </c:pt>
                <c:pt idx="7">
                  <c:v>0.30172413793103448</c:v>
                </c:pt>
                <c:pt idx="8">
                  <c:v>5.1162790697674418E-2</c:v>
                </c:pt>
                <c:pt idx="9">
                  <c:v>1.0752688172043012E-2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48F-437D-B250-0E7B2D8AE4FB}"/>
            </c:ext>
          </c:extLst>
        </c:ser>
        <c:ser>
          <c:idx val="8"/>
          <c:order val="8"/>
          <c:tx>
            <c:strRef>
              <c:f>'Analysis 1403-03-27'!$K$44</c:f>
              <c:strCache>
                <c:ptCount val="1"/>
                <c:pt idx="0">
                  <c:v>BR.2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1403-03-27'!$K$45:$K$67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1.7241379310344827E-2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48F-437D-B250-0E7B2D8AE4FB}"/>
            </c:ext>
          </c:extLst>
        </c:ser>
        <c:ser>
          <c:idx val="9"/>
          <c:order val="9"/>
          <c:tx>
            <c:strRef>
              <c:f>'Analysis 1403-03-27'!$L$44</c:f>
              <c:strCache>
                <c:ptCount val="1"/>
                <c:pt idx="0">
                  <c:v>BV.2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1403-03-27'!$L$45:$L$67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3.4482758620689655E-2</c:v>
                </c:pt>
                <c:pt idx="4">
                  <c:v>0</c:v>
                </c:pt>
                <c:pt idx="5">
                  <c:v>3.8461538461538464E-2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48F-437D-B250-0E7B2D8AE4FB}"/>
            </c:ext>
          </c:extLst>
        </c:ser>
        <c:ser>
          <c:idx val="10"/>
          <c:order val="10"/>
          <c:tx>
            <c:strRef>
              <c:f>'Analysis 1403-03-27'!$M$44</c:f>
              <c:strCache>
                <c:ptCount val="1"/>
                <c:pt idx="0">
                  <c:v>BY.1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1403-03-27'!$M$45:$M$67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1.7241379310344827E-2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48F-437D-B250-0E7B2D8AE4FB}"/>
            </c:ext>
          </c:extLst>
        </c:ser>
        <c:ser>
          <c:idx val="11"/>
          <c:order val="11"/>
          <c:tx>
            <c:strRef>
              <c:f>'Analysis 1403-03-27'!$N$44</c:f>
              <c:strCache>
                <c:ptCount val="1"/>
                <c:pt idx="0">
                  <c:v>CH.1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1403-03-27'!$N$45:$N$67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4.5454545454545456E-2</c:v>
                </c:pt>
                <c:pt idx="7">
                  <c:v>2.5862068965517241E-2</c:v>
                </c:pt>
                <c:pt idx="8">
                  <c:v>9.3023255813953487E-3</c:v>
                </c:pt>
                <c:pt idx="9">
                  <c:v>1.7921146953405017E-2</c:v>
                </c:pt>
                <c:pt idx="10">
                  <c:v>8.4745762711864406E-3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48F-437D-B250-0E7B2D8AE4FB}"/>
            </c:ext>
          </c:extLst>
        </c:ser>
        <c:ser>
          <c:idx val="12"/>
          <c:order val="12"/>
          <c:tx>
            <c:strRef>
              <c:f>'Analysis 1403-03-27'!$O$44</c:f>
              <c:strCache>
                <c:ptCount val="1"/>
                <c:pt idx="0">
                  <c:v>CK.1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1403-03-27'!$O$45:$O$67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5.5555555555555552E-2</c:v>
                </c:pt>
                <c:pt idx="5">
                  <c:v>0</c:v>
                </c:pt>
                <c:pt idx="6">
                  <c:v>1.5151515151515152E-2</c:v>
                </c:pt>
                <c:pt idx="7">
                  <c:v>1.7241379310344827E-2</c:v>
                </c:pt>
                <c:pt idx="8">
                  <c:v>9.3023255813953487E-3</c:v>
                </c:pt>
                <c:pt idx="9">
                  <c:v>3.5842293906810036E-3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8F-437D-B250-0E7B2D8AE4FB}"/>
            </c:ext>
          </c:extLst>
        </c:ser>
        <c:ser>
          <c:idx val="13"/>
          <c:order val="13"/>
          <c:tx>
            <c:strRef>
              <c:f>'Analysis 1403-03-27'!$P$44</c:f>
              <c:strCache>
                <c:ptCount val="1"/>
                <c:pt idx="0">
                  <c:v>CR.1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1403-03-27'!$P$45:$P$67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3.4482758620689655E-2</c:v>
                </c:pt>
                <c:pt idx="4">
                  <c:v>0.1111111111111111</c:v>
                </c:pt>
                <c:pt idx="5">
                  <c:v>3.8461538461538464E-2</c:v>
                </c:pt>
                <c:pt idx="6">
                  <c:v>0.13636363636363635</c:v>
                </c:pt>
                <c:pt idx="7">
                  <c:v>6.0344827586206899E-2</c:v>
                </c:pt>
                <c:pt idx="8">
                  <c:v>9.3023255813953487E-3</c:v>
                </c:pt>
                <c:pt idx="9">
                  <c:v>0</c:v>
                </c:pt>
                <c:pt idx="10">
                  <c:v>8.4745762711864406E-3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48F-437D-B250-0E7B2D8AE4FB}"/>
            </c:ext>
          </c:extLst>
        </c:ser>
        <c:ser>
          <c:idx val="14"/>
          <c:order val="14"/>
          <c:tx>
            <c:strRef>
              <c:f>'Analysis 1403-03-27'!$Q$44</c:f>
              <c:strCache>
                <c:ptCount val="1"/>
                <c:pt idx="0">
                  <c:v>CR.2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1403-03-27'!$Q$45:$Q$67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7.1428571428571425E-2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48F-437D-B250-0E7B2D8AE4FB}"/>
            </c:ext>
          </c:extLst>
        </c:ser>
        <c:ser>
          <c:idx val="15"/>
          <c:order val="15"/>
          <c:tx>
            <c:strRef>
              <c:f>'Analysis 1403-03-27'!$R$44</c:f>
              <c:strCache>
                <c:ptCount val="1"/>
                <c:pt idx="0">
                  <c:v>EF.1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1403-03-27'!$R$45:$R$67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8.6206896551724137E-3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48F-437D-B250-0E7B2D8AE4FB}"/>
            </c:ext>
          </c:extLst>
        </c:ser>
        <c:ser>
          <c:idx val="16"/>
          <c:order val="16"/>
          <c:tx>
            <c:strRef>
              <c:f>'Analysis 1403-03-27'!$S$44</c:f>
              <c:strCache>
                <c:ptCount val="1"/>
                <c:pt idx="0">
                  <c:v>EG.1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1403-03-27'!$S$45:$S$67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9.3023255813953487E-3</c:v>
                </c:pt>
                <c:pt idx="9">
                  <c:v>1.4336917562724014E-2</c:v>
                </c:pt>
                <c:pt idx="10">
                  <c:v>3.3898305084745763E-2</c:v>
                </c:pt>
                <c:pt idx="11">
                  <c:v>0</c:v>
                </c:pt>
                <c:pt idx="12">
                  <c:v>0</c:v>
                </c:pt>
                <c:pt idx="13">
                  <c:v>4.7619047619047616E-2</c:v>
                </c:pt>
                <c:pt idx="14">
                  <c:v>1.1695906432748537E-2</c:v>
                </c:pt>
                <c:pt idx="15">
                  <c:v>1.1111111111111112E-2</c:v>
                </c:pt>
                <c:pt idx="16">
                  <c:v>2.8571428571428571E-2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48F-437D-B250-0E7B2D8AE4FB}"/>
            </c:ext>
          </c:extLst>
        </c:ser>
        <c:ser>
          <c:idx val="17"/>
          <c:order val="17"/>
          <c:tx>
            <c:strRef>
              <c:f>'Analysis 1403-03-27'!$T$44</c:f>
              <c:strCache>
                <c:ptCount val="1"/>
                <c:pt idx="0">
                  <c:v>EG.10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1403-03-27'!$T$45:$T$67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48F-437D-B250-0E7B2D8AE4FB}"/>
            </c:ext>
          </c:extLst>
        </c:ser>
        <c:ser>
          <c:idx val="18"/>
          <c:order val="18"/>
          <c:tx>
            <c:strRef>
              <c:f>'Analysis 1403-03-27'!$U$44</c:f>
              <c:strCache>
                <c:ptCount val="1"/>
                <c:pt idx="0">
                  <c:v>EG.4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1403-03-27'!$U$45:$U$67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7.1684587813620072E-3</c:v>
                </c:pt>
                <c:pt idx="10">
                  <c:v>8.4745762711864406E-3</c:v>
                </c:pt>
                <c:pt idx="11">
                  <c:v>0.16666666666666666</c:v>
                </c:pt>
                <c:pt idx="12">
                  <c:v>0</c:v>
                </c:pt>
                <c:pt idx="13">
                  <c:v>0.21428571428571427</c:v>
                </c:pt>
                <c:pt idx="14">
                  <c:v>5.2631578947368418E-2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2.1739130434782608E-2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548F-437D-B250-0E7B2D8AE4FB}"/>
            </c:ext>
          </c:extLst>
        </c:ser>
        <c:ser>
          <c:idx val="19"/>
          <c:order val="19"/>
          <c:tx>
            <c:strRef>
              <c:f>'Analysis 1403-03-27'!$V$44</c:f>
              <c:strCache>
                <c:ptCount val="1"/>
                <c:pt idx="0">
                  <c:v>EG.5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1403-03-27'!$V$45:$V$67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1.7543859649122806E-2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0.33684210526315789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548F-437D-B250-0E7B2D8AE4FB}"/>
            </c:ext>
          </c:extLst>
        </c:ser>
        <c:ser>
          <c:idx val="20"/>
          <c:order val="20"/>
          <c:tx>
            <c:strRef>
              <c:f>'Analysis 1403-03-27'!$W$44</c:f>
              <c:strCache>
                <c:ptCount val="1"/>
                <c:pt idx="0">
                  <c:v>FL.1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1403-03-27'!$W$45:$W$67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0.14285714285714285</c:v>
                </c:pt>
                <c:pt idx="13">
                  <c:v>4.7619047619047616E-2</c:v>
                </c:pt>
                <c:pt idx="14">
                  <c:v>4.6783625730994149E-2</c:v>
                </c:pt>
                <c:pt idx="15">
                  <c:v>6.6666666666666666E-2</c:v>
                </c:pt>
                <c:pt idx="16">
                  <c:v>5.7142857142857141E-2</c:v>
                </c:pt>
                <c:pt idx="17">
                  <c:v>1.8867924528301886E-2</c:v>
                </c:pt>
                <c:pt idx="18">
                  <c:v>2.0833333333333332E-2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48F-437D-B250-0E7B2D8AE4FB}"/>
            </c:ext>
          </c:extLst>
        </c:ser>
        <c:ser>
          <c:idx val="21"/>
          <c:order val="21"/>
          <c:tx>
            <c:strRef>
              <c:f>'Analysis 1403-03-27'!$X$44</c:f>
              <c:strCache>
                <c:ptCount val="1"/>
                <c:pt idx="0">
                  <c:v>FL.10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1403-03-27'!$X$45:$X$67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1.0752688172043012E-2</c:v>
                </c:pt>
                <c:pt idx="10">
                  <c:v>5.0847457627118647E-2</c:v>
                </c:pt>
                <c:pt idx="11">
                  <c:v>0</c:v>
                </c:pt>
                <c:pt idx="12">
                  <c:v>0.14285714285714285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548F-437D-B250-0E7B2D8AE4FB}"/>
            </c:ext>
          </c:extLst>
        </c:ser>
        <c:ser>
          <c:idx val="22"/>
          <c:order val="22"/>
          <c:tx>
            <c:strRef>
              <c:f>'Analysis 1403-03-27'!$Y$44</c:f>
              <c:strCache>
                <c:ptCount val="1"/>
                <c:pt idx="0">
                  <c:v>FL.12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1403-03-27'!$Y$45:$Y$67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5.5555555555555552E-2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548F-437D-B250-0E7B2D8AE4FB}"/>
            </c:ext>
          </c:extLst>
        </c:ser>
        <c:ser>
          <c:idx val="23"/>
          <c:order val="23"/>
          <c:tx>
            <c:strRef>
              <c:f>'Analysis 1403-03-27'!$Z$44</c:f>
              <c:strCache>
                <c:ptCount val="1"/>
                <c:pt idx="0">
                  <c:v>FL.13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1403-03-27'!$Z$45:$Z$67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4.7619047619047616E-2</c:v>
                </c:pt>
                <c:pt idx="14">
                  <c:v>5.8479532163742687E-3</c:v>
                </c:pt>
                <c:pt idx="15">
                  <c:v>0</c:v>
                </c:pt>
                <c:pt idx="16">
                  <c:v>2.8571428571428571E-2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548F-437D-B250-0E7B2D8AE4FB}"/>
            </c:ext>
          </c:extLst>
        </c:ser>
        <c:ser>
          <c:idx val="24"/>
          <c:order val="24"/>
          <c:tx>
            <c:strRef>
              <c:f>'Analysis 1403-03-27'!$AA$44</c:f>
              <c:strCache>
                <c:ptCount val="1"/>
                <c:pt idx="0">
                  <c:v>FL.15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1403-03-27'!$AA$45:$AA$67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3.7735849056603772E-2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548F-437D-B250-0E7B2D8AE4FB}"/>
            </c:ext>
          </c:extLst>
        </c:ser>
        <c:ser>
          <c:idx val="25"/>
          <c:order val="25"/>
          <c:tx>
            <c:strRef>
              <c:f>'Analysis 1403-03-27'!$AB$44</c:f>
              <c:strCache>
                <c:ptCount val="1"/>
                <c:pt idx="0">
                  <c:v>FL.2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1403-03-27'!$AB$45:$AB$67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7.1684587813620072E-3</c:v>
                </c:pt>
                <c:pt idx="10">
                  <c:v>1.6949152542372881E-2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48F-437D-B250-0E7B2D8AE4FB}"/>
            </c:ext>
          </c:extLst>
        </c:ser>
        <c:ser>
          <c:idx val="26"/>
          <c:order val="26"/>
          <c:tx>
            <c:strRef>
              <c:f>'Analysis 1403-03-27'!$AC$44</c:f>
              <c:strCache>
                <c:ptCount val="1"/>
                <c:pt idx="0">
                  <c:v>FL.20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1403-03-27'!$AC$45:$AC$67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548F-437D-B250-0E7B2D8AE4FB}"/>
            </c:ext>
          </c:extLst>
        </c:ser>
        <c:ser>
          <c:idx val="27"/>
          <c:order val="27"/>
          <c:tx>
            <c:strRef>
              <c:f>'Analysis 1403-03-27'!$AD$44</c:f>
              <c:strCache>
                <c:ptCount val="1"/>
                <c:pt idx="0">
                  <c:v>FL.25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1403-03-27'!$AD$45:$AD$67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2.9239766081871343E-2</c:v>
                </c:pt>
                <c:pt idx="15">
                  <c:v>4.4444444444444446E-2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548F-437D-B250-0E7B2D8AE4FB}"/>
            </c:ext>
          </c:extLst>
        </c:ser>
        <c:ser>
          <c:idx val="28"/>
          <c:order val="28"/>
          <c:tx>
            <c:strRef>
              <c:f>'Analysis 1403-03-27'!$AE$44</c:f>
              <c:strCache>
                <c:ptCount val="1"/>
                <c:pt idx="0">
                  <c:v>FL.36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1403-03-27'!$AE$45:$AE$67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1.7543859649122806E-2</c:v>
                </c:pt>
                <c:pt idx="15">
                  <c:v>0.14444444444444443</c:v>
                </c:pt>
                <c:pt idx="16">
                  <c:v>0.25714285714285712</c:v>
                </c:pt>
                <c:pt idx="17">
                  <c:v>0.35849056603773582</c:v>
                </c:pt>
                <c:pt idx="18">
                  <c:v>0.16666666666666666</c:v>
                </c:pt>
                <c:pt idx="19">
                  <c:v>2.1739130434782608E-2</c:v>
                </c:pt>
                <c:pt idx="20">
                  <c:v>5.2631578947368418E-2</c:v>
                </c:pt>
                <c:pt idx="21">
                  <c:v>3.7974683544303799E-2</c:v>
                </c:pt>
                <c:pt idx="22">
                  <c:v>0.10869565217391304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548F-437D-B250-0E7B2D8AE4FB}"/>
            </c:ext>
          </c:extLst>
        </c:ser>
        <c:ser>
          <c:idx val="29"/>
          <c:order val="29"/>
          <c:tx>
            <c:strRef>
              <c:f>'Analysis 1403-03-27'!$AF$44</c:f>
              <c:strCache>
                <c:ptCount val="1"/>
                <c:pt idx="0">
                  <c:v>FL.4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1403-03-27'!$AF$45:$AF$67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1.4336917562724014E-2</c:v>
                </c:pt>
                <c:pt idx="10">
                  <c:v>4.2372881355932202E-2</c:v>
                </c:pt>
                <c:pt idx="11">
                  <c:v>0</c:v>
                </c:pt>
                <c:pt idx="12">
                  <c:v>0.14285714285714285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548F-437D-B250-0E7B2D8AE4FB}"/>
            </c:ext>
          </c:extLst>
        </c:ser>
        <c:ser>
          <c:idx val="30"/>
          <c:order val="30"/>
          <c:tx>
            <c:strRef>
              <c:f>'Analysis 1403-03-27'!$AG$44</c:f>
              <c:strCache>
                <c:ptCount val="1"/>
                <c:pt idx="0">
                  <c:v>FL.5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1403-03-27'!$AG$45:$AG$67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1.4336917562724014E-2</c:v>
                </c:pt>
                <c:pt idx="10">
                  <c:v>1.6949152542372881E-2</c:v>
                </c:pt>
                <c:pt idx="11">
                  <c:v>5.5555555555555552E-2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548F-437D-B250-0E7B2D8AE4FB}"/>
            </c:ext>
          </c:extLst>
        </c:ser>
        <c:ser>
          <c:idx val="31"/>
          <c:order val="31"/>
          <c:tx>
            <c:strRef>
              <c:f>'Analysis 1403-03-27'!$AH$44</c:f>
              <c:strCache>
                <c:ptCount val="1"/>
                <c:pt idx="0">
                  <c:v>FU.1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1403-03-27'!$AH$45:$AH$67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1.1111111111111112E-2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548F-437D-B250-0E7B2D8AE4FB}"/>
            </c:ext>
          </c:extLst>
        </c:ser>
        <c:ser>
          <c:idx val="32"/>
          <c:order val="32"/>
          <c:tx>
            <c:strRef>
              <c:f>'Analysis 1403-03-27'!$AI$44</c:f>
              <c:strCache>
                <c:ptCount val="1"/>
                <c:pt idx="0">
                  <c:v>FU.5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1403-03-27'!$AI$45:$AI$67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5.2631578947368418E-2</c:v>
                </c:pt>
                <c:pt idx="15">
                  <c:v>7.7777777777777779E-2</c:v>
                </c:pt>
                <c:pt idx="16">
                  <c:v>2.8571428571428571E-2</c:v>
                </c:pt>
                <c:pt idx="17">
                  <c:v>1.8867924528301886E-2</c:v>
                </c:pt>
                <c:pt idx="18">
                  <c:v>2.0833333333333332E-2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548F-437D-B250-0E7B2D8AE4FB}"/>
            </c:ext>
          </c:extLst>
        </c:ser>
        <c:ser>
          <c:idx val="33"/>
          <c:order val="33"/>
          <c:tx>
            <c:strRef>
              <c:f>'Analysis 1403-03-27'!$AJ$44</c:f>
              <c:strCache>
                <c:ptCount val="1"/>
                <c:pt idx="0">
                  <c:v>FY.1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1403-03-27'!$AJ$45:$AJ$67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8.4745762711864406E-3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548F-437D-B250-0E7B2D8AE4FB}"/>
            </c:ext>
          </c:extLst>
        </c:ser>
        <c:ser>
          <c:idx val="34"/>
          <c:order val="34"/>
          <c:tx>
            <c:strRef>
              <c:f>'Analysis 1403-03-27'!$AK$44</c:f>
              <c:strCache>
                <c:ptCount val="1"/>
                <c:pt idx="0">
                  <c:v>FY.2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1403-03-27'!$AK$45:$AK$67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2.3809523809523808E-2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548F-437D-B250-0E7B2D8AE4FB}"/>
            </c:ext>
          </c:extLst>
        </c:ser>
        <c:ser>
          <c:idx val="35"/>
          <c:order val="35"/>
          <c:tx>
            <c:strRef>
              <c:f>'Analysis 1403-03-27'!$AL$44</c:f>
              <c:strCache>
                <c:ptCount val="1"/>
                <c:pt idx="0">
                  <c:v>FY.3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1403-03-27'!$AL$45:$AL$67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2.3809523809523808E-2</c:v>
                </c:pt>
                <c:pt idx="14">
                  <c:v>5.8479532163742687E-3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548F-437D-B250-0E7B2D8AE4FB}"/>
            </c:ext>
          </c:extLst>
        </c:ser>
        <c:ser>
          <c:idx val="36"/>
          <c:order val="36"/>
          <c:tx>
            <c:strRef>
              <c:f>'Analysis 1403-03-27'!$AM$44</c:f>
              <c:strCache>
                <c:ptCount val="1"/>
                <c:pt idx="0">
                  <c:v>FY.5</c:v>
                </c:pt>
              </c:strCache>
            </c:strRef>
          </c:tx>
          <c:spPr>
            <a:solidFill>
              <a:schemeClr val="accent1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1403-03-27'!$AM$45:$AM$67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5.5555555555555552E-2</c:v>
                </c:pt>
                <c:pt idx="12">
                  <c:v>0</c:v>
                </c:pt>
                <c:pt idx="13">
                  <c:v>7.1428571428571425E-2</c:v>
                </c:pt>
                <c:pt idx="14">
                  <c:v>8.771929824561403E-2</c:v>
                </c:pt>
                <c:pt idx="15">
                  <c:v>0.1</c:v>
                </c:pt>
                <c:pt idx="16">
                  <c:v>0.11428571428571428</c:v>
                </c:pt>
                <c:pt idx="17">
                  <c:v>1.8867924528301886E-2</c:v>
                </c:pt>
                <c:pt idx="18">
                  <c:v>2.0833333333333332E-2</c:v>
                </c:pt>
                <c:pt idx="19">
                  <c:v>2.1739130434782608E-2</c:v>
                </c:pt>
                <c:pt idx="20">
                  <c:v>1.0526315789473684E-2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548F-437D-B250-0E7B2D8AE4FB}"/>
            </c:ext>
          </c:extLst>
        </c:ser>
        <c:ser>
          <c:idx val="37"/>
          <c:order val="37"/>
          <c:tx>
            <c:strRef>
              <c:f>'Analysis 1403-03-27'!$AN$44</c:f>
              <c:strCache>
                <c:ptCount val="1"/>
                <c:pt idx="0">
                  <c:v>FY.8</c:v>
                </c:pt>
              </c:strCache>
            </c:strRef>
          </c:tx>
          <c:spPr>
            <a:solidFill>
              <a:schemeClr val="accent2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1403-03-27'!$AN$45:$AN$67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2.3391812865497075E-2</c:v>
                </c:pt>
                <c:pt idx="15">
                  <c:v>4.4444444444444446E-2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548F-437D-B250-0E7B2D8AE4FB}"/>
            </c:ext>
          </c:extLst>
        </c:ser>
        <c:ser>
          <c:idx val="38"/>
          <c:order val="38"/>
          <c:tx>
            <c:strRef>
              <c:f>'Analysis 1403-03-27'!$AO$44</c:f>
              <c:strCache>
                <c:ptCount val="1"/>
                <c:pt idx="0">
                  <c:v>GE.1</c:v>
                </c:pt>
              </c:strCache>
            </c:strRef>
          </c:tx>
          <c:spPr>
            <a:solidFill>
              <a:schemeClr val="accent3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1403-03-27'!$AO$45:$AO$67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2.2222222222222223E-2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48F-437D-B250-0E7B2D8AE4FB}"/>
            </c:ext>
          </c:extLst>
        </c:ser>
        <c:ser>
          <c:idx val="39"/>
          <c:order val="39"/>
          <c:tx>
            <c:strRef>
              <c:f>'Analysis 1403-03-27'!$AP$44</c:f>
              <c:strCache>
                <c:ptCount val="1"/>
                <c:pt idx="0">
                  <c:v>GF.1</c:v>
                </c:pt>
              </c:strCache>
            </c:strRef>
          </c:tx>
          <c:spPr>
            <a:solidFill>
              <a:schemeClr val="accent4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1403-03-27'!$AP$45:$AP$67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4.7619047619047616E-2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7-548F-437D-B250-0E7B2D8AE4FB}"/>
            </c:ext>
          </c:extLst>
        </c:ser>
        <c:ser>
          <c:idx val="40"/>
          <c:order val="40"/>
          <c:tx>
            <c:strRef>
              <c:f>'Analysis 1403-03-27'!$AQ$44</c:f>
              <c:strCache>
                <c:ptCount val="1"/>
                <c:pt idx="0">
                  <c:v>GW.5</c:v>
                </c:pt>
              </c:strCache>
            </c:strRef>
          </c:tx>
          <c:spPr>
            <a:solidFill>
              <a:schemeClr val="accent5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1403-03-27'!$AQ$45:$AQ$67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0.14285714285714285</c:v>
                </c:pt>
                <c:pt idx="13">
                  <c:v>4.7619047619047616E-2</c:v>
                </c:pt>
                <c:pt idx="14">
                  <c:v>8.771929824561403E-2</c:v>
                </c:pt>
                <c:pt idx="15">
                  <c:v>0.1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8-548F-437D-B250-0E7B2D8AE4FB}"/>
            </c:ext>
          </c:extLst>
        </c:ser>
        <c:ser>
          <c:idx val="41"/>
          <c:order val="41"/>
          <c:tx>
            <c:strRef>
              <c:f>'Analysis 1403-03-27'!$AR$44</c:f>
              <c:strCache>
                <c:ptCount val="1"/>
                <c:pt idx="0">
                  <c:v>HF.1</c:v>
                </c:pt>
              </c:strCache>
            </c:strRef>
          </c:tx>
          <c:spPr>
            <a:solidFill>
              <a:schemeClr val="accent6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1403-03-27'!$AR$45:$AR$67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548F-437D-B250-0E7B2D8AE4FB}"/>
            </c:ext>
          </c:extLst>
        </c:ser>
        <c:ser>
          <c:idx val="42"/>
          <c:order val="42"/>
          <c:tx>
            <c:strRef>
              <c:f>'Analysis 1403-03-27'!$AS$44</c:f>
              <c:strCache>
                <c:ptCount val="1"/>
                <c:pt idx="0">
                  <c:v>HK.35</c:v>
                </c:pt>
              </c:strCache>
            </c:strRef>
          </c:tx>
          <c:spPr>
            <a:solidFill>
              <a:schemeClr val="accent1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1403-03-27'!$AS$45:$AS$67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4.3478260869565216E-2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A-548F-437D-B250-0E7B2D8AE4FB}"/>
            </c:ext>
          </c:extLst>
        </c:ser>
        <c:ser>
          <c:idx val="43"/>
          <c:order val="43"/>
          <c:tx>
            <c:strRef>
              <c:f>'Analysis 1403-03-27'!$AT$44</c:f>
              <c:strCache>
                <c:ptCount val="1"/>
                <c:pt idx="0">
                  <c:v>HN.4</c:v>
                </c:pt>
              </c:strCache>
            </c:strRef>
          </c:tx>
          <c:spPr>
            <a:solidFill>
              <a:schemeClr val="accent2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1403-03-27'!$AT$45:$AT$67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4.2105263157894736E-2</c:v>
                </c:pt>
                <c:pt idx="21">
                  <c:v>0.16455696202531644</c:v>
                </c:pt>
                <c:pt idx="22">
                  <c:v>0.13043478260869565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B-548F-437D-B250-0E7B2D8AE4FB}"/>
            </c:ext>
          </c:extLst>
        </c:ser>
        <c:ser>
          <c:idx val="44"/>
          <c:order val="44"/>
          <c:tx>
            <c:strRef>
              <c:f>'Analysis 1403-03-27'!$AU$44</c:f>
              <c:strCache>
                <c:ptCount val="1"/>
                <c:pt idx="0">
                  <c:v>HN.5</c:v>
                </c:pt>
              </c:strCache>
            </c:strRef>
          </c:tx>
          <c:spPr>
            <a:solidFill>
              <a:schemeClr val="accent3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1403-03-27'!$AU$45:$AU$67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1.1111111111111112E-2</c:v>
                </c:pt>
                <c:pt idx="16">
                  <c:v>0</c:v>
                </c:pt>
                <c:pt idx="17">
                  <c:v>0</c:v>
                </c:pt>
                <c:pt idx="18">
                  <c:v>2.0833333333333332E-2</c:v>
                </c:pt>
                <c:pt idx="19">
                  <c:v>0</c:v>
                </c:pt>
                <c:pt idx="20">
                  <c:v>1.0526315789473684E-2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C-548F-437D-B250-0E7B2D8AE4FB}"/>
            </c:ext>
          </c:extLst>
        </c:ser>
        <c:ser>
          <c:idx val="45"/>
          <c:order val="45"/>
          <c:tx>
            <c:strRef>
              <c:f>'Analysis 1403-03-27'!$AV$44</c:f>
              <c:strCache>
                <c:ptCount val="1"/>
                <c:pt idx="0">
                  <c:v>HN.6</c:v>
                </c:pt>
              </c:strCache>
            </c:strRef>
          </c:tx>
          <c:spPr>
            <a:solidFill>
              <a:schemeClr val="accent4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1403-03-27'!$AV$45:$AV$67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2.8571428571428571E-2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D-548F-437D-B250-0E7B2D8AE4FB}"/>
            </c:ext>
          </c:extLst>
        </c:ser>
        <c:ser>
          <c:idx val="46"/>
          <c:order val="46"/>
          <c:tx>
            <c:strRef>
              <c:f>'Analysis 1403-03-27'!$AW$44</c:f>
              <c:strCache>
                <c:ptCount val="1"/>
                <c:pt idx="0">
                  <c:v>HR.1</c:v>
                </c:pt>
              </c:strCache>
            </c:strRef>
          </c:tx>
          <c:spPr>
            <a:solidFill>
              <a:schemeClr val="accent5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1403-03-27'!$AW$45:$AW$67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1.8867924528301886E-2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E-548F-437D-B250-0E7B2D8AE4FB}"/>
            </c:ext>
          </c:extLst>
        </c:ser>
        <c:ser>
          <c:idx val="47"/>
          <c:order val="47"/>
          <c:tx>
            <c:strRef>
              <c:f>'Analysis 1403-03-27'!$AX$44</c:f>
              <c:strCache>
                <c:ptCount val="1"/>
                <c:pt idx="0">
                  <c:v>JE.1</c:v>
                </c:pt>
              </c:strCache>
            </c:strRef>
          </c:tx>
          <c:spPr>
            <a:solidFill>
              <a:schemeClr val="accent6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1403-03-27'!$AX$45:$AX$67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2.0833333333333332E-2</c:v>
                </c:pt>
                <c:pt idx="19">
                  <c:v>0</c:v>
                </c:pt>
                <c:pt idx="20">
                  <c:v>1.0526315789473684E-2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F-548F-437D-B250-0E7B2D8AE4FB}"/>
            </c:ext>
          </c:extLst>
        </c:ser>
        <c:ser>
          <c:idx val="48"/>
          <c:order val="48"/>
          <c:tx>
            <c:strRef>
              <c:f>'Analysis 1403-03-27'!$AY$44</c:f>
              <c:strCache>
                <c:ptCount val="1"/>
                <c:pt idx="0">
                  <c:v>JN.1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1403-03-27'!$AY$45:$AY$67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7.5471698113207544E-2</c:v>
                </c:pt>
                <c:pt idx="18">
                  <c:v>0.375</c:v>
                </c:pt>
                <c:pt idx="19">
                  <c:v>0.5</c:v>
                </c:pt>
                <c:pt idx="20">
                  <c:v>0.14736842105263157</c:v>
                </c:pt>
                <c:pt idx="21">
                  <c:v>0.32911392405063289</c:v>
                </c:pt>
                <c:pt idx="22">
                  <c:v>0.32608695652173914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548F-437D-B250-0E7B2D8AE4FB}"/>
            </c:ext>
          </c:extLst>
        </c:ser>
        <c:ser>
          <c:idx val="49"/>
          <c:order val="49"/>
          <c:tx>
            <c:strRef>
              <c:f>'Analysis 1403-03-27'!$AZ$44</c:f>
              <c:strCache>
                <c:ptCount val="1"/>
                <c:pt idx="0">
                  <c:v>JN.2</c:v>
                </c:pt>
              </c:strCache>
            </c:strRef>
          </c:tx>
          <c:spPr>
            <a:solidFill>
              <a:schemeClr val="accent2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1403-03-27'!$AZ$45:$AZ$67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4.1666666666666664E-2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1-548F-437D-B250-0E7B2D8AE4FB}"/>
            </c:ext>
          </c:extLst>
        </c:ser>
        <c:ser>
          <c:idx val="50"/>
          <c:order val="50"/>
          <c:tx>
            <c:strRef>
              <c:f>'Analysis 1403-03-27'!$BA$44</c:f>
              <c:strCache>
                <c:ptCount val="1"/>
                <c:pt idx="0">
                  <c:v>JY.1</c:v>
                </c:pt>
              </c:strCache>
            </c:strRef>
          </c:tx>
          <c:spPr>
            <a:solidFill>
              <a:schemeClr val="accent3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1403-03-27'!$BA$45:$BA$67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5.8479532163742687E-3</c:v>
                </c:pt>
                <c:pt idx="15">
                  <c:v>1.1111111111111112E-2</c:v>
                </c:pt>
                <c:pt idx="16">
                  <c:v>0</c:v>
                </c:pt>
                <c:pt idx="17">
                  <c:v>3.7735849056603772E-2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2-548F-437D-B250-0E7B2D8AE4FB}"/>
            </c:ext>
          </c:extLst>
        </c:ser>
        <c:ser>
          <c:idx val="51"/>
          <c:order val="51"/>
          <c:tx>
            <c:strRef>
              <c:f>'Analysis 1403-03-27'!$BB$44</c:f>
              <c:strCache>
                <c:ptCount val="1"/>
                <c:pt idx="0">
                  <c:v>XAB</c:v>
                </c:pt>
              </c:strCache>
            </c:strRef>
          </c:tx>
          <c:spPr>
            <a:solidFill>
              <a:schemeClr val="accent4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1403-03-27'!$BB$45:$BB$67</c:f>
              <c:numCache>
                <c:formatCode>0.00%</c:formatCode>
                <c:ptCount val="23"/>
                <c:pt idx="0">
                  <c:v>0</c:v>
                </c:pt>
                <c:pt idx="1">
                  <c:v>0.16666666666666666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48F-437D-B250-0E7B2D8AE4FB}"/>
            </c:ext>
          </c:extLst>
        </c:ser>
        <c:ser>
          <c:idx val="52"/>
          <c:order val="52"/>
          <c:tx>
            <c:strRef>
              <c:f>'Analysis 1403-03-27'!$BC$44</c:f>
              <c:strCache>
                <c:ptCount val="1"/>
                <c:pt idx="0">
                  <c:v>XAC</c:v>
                </c:pt>
              </c:strCache>
            </c:strRef>
          </c:tx>
          <c:spPr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1403-03-27'!$BC$45:$BC$67</c:f>
              <c:numCache>
                <c:formatCode>0.00%</c:formatCode>
                <c:ptCount val="23"/>
                <c:pt idx="0">
                  <c:v>0</c:v>
                </c:pt>
                <c:pt idx="1">
                  <c:v>0.16666666666666666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4-548F-437D-B250-0E7B2D8AE4FB}"/>
            </c:ext>
          </c:extLst>
        </c:ser>
        <c:ser>
          <c:idx val="53"/>
          <c:order val="53"/>
          <c:tx>
            <c:strRef>
              <c:f>'Analysis 1403-03-27'!$BD$44</c:f>
              <c:strCache>
                <c:ptCount val="1"/>
                <c:pt idx="0">
                  <c:v>XAP</c:v>
                </c:pt>
              </c:strCache>
            </c:strRef>
          </c:tx>
          <c:spPr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1403-03-27'!$BD$45:$BD$67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8.6206896551724137E-3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548F-437D-B250-0E7B2D8AE4FB}"/>
            </c:ext>
          </c:extLst>
        </c:ser>
        <c:ser>
          <c:idx val="54"/>
          <c:order val="54"/>
          <c:tx>
            <c:strRef>
              <c:f>'Analysis 1403-03-27'!$BE$44</c:f>
              <c:strCache>
                <c:ptCount val="1"/>
                <c:pt idx="0">
                  <c:v>XBB.1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1403-03-27'!$BE$45:$BE$67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5.5555555555555552E-2</c:v>
                </c:pt>
                <c:pt idx="5">
                  <c:v>0.11538461538461539</c:v>
                </c:pt>
                <c:pt idx="6">
                  <c:v>0.13636363636363635</c:v>
                </c:pt>
                <c:pt idx="7">
                  <c:v>0.18103448275862069</c:v>
                </c:pt>
                <c:pt idx="8">
                  <c:v>0.66511627906976745</c:v>
                </c:pt>
                <c:pt idx="9">
                  <c:v>0.88172043010752688</c:v>
                </c:pt>
                <c:pt idx="10">
                  <c:v>0.77966101694915257</c:v>
                </c:pt>
                <c:pt idx="11">
                  <c:v>0.55555555555555558</c:v>
                </c:pt>
                <c:pt idx="12">
                  <c:v>0.42857142857142855</c:v>
                </c:pt>
                <c:pt idx="13">
                  <c:v>0.42857142857142855</c:v>
                </c:pt>
                <c:pt idx="14">
                  <c:v>0.50292397660818711</c:v>
                </c:pt>
                <c:pt idx="15">
                  <c:v>0.33333333333333331</c:v>
                </c:pt>
                <c:pt idx="16">
                  <c:v>0.45714285714285713</c:v>
                </c:pt>
                <c:pt idx="17">
                  <c:v>0.20754716981132076</c:v>
                </c:pt>
                <c:pt idx="18">
                  <c:v>8.3333333333333329E-2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6-548F-437D-B250-0E7B2D8AE4FB}"/>
            </c:ext>
          </c:extLst>
        </c:ser>
        <c:ser>
          <c:idx val="55"/>
          <c:order val="55"/>
          <c:tx>
            <c:strRef>
              <c:f>'Analysis 1403-03-27'!$BF$44</c:f>
              <c:strCache>
                <c:ptCount val="1"/>
                <c:pt idx="0">
                  <c:v>XBB.2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1403-03-27'!$BF$45:$BF$67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1.5151515151515152E-2</c:v>
                </c:pt>
                <c:pt idx="7">
                  <c:v>0</c:v>
                </c:pt>
                <c:pt idx="8">
                  <c:v>9.3023255813953487E-3</c:v>
                </c:pt>
                <c:pt idx="9">
                  <c:v>3.5842293906810036E-3</c:v>
                </c:pt>
                <c:pt idx="10">
                  <c:v>8.4745762711864406E-3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2.3391812865497075E-2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7-548F-437D-B250-0E7B2D8AE4FB}"/>
            </c:ext>
          </c:extLst>
        </c:ser>
        <c:ser>
          <c:idx val="56"/>
          <c:order val="56"/>
          <c:tx>
            <c:strRef>
              <c:f>'Analysis 1403-03-27'!$BG$44</c:f>
              <c:strCache>
                <c:ptCount val="1"/>
                <c:pt idx="0">
                  <c:v>XBD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1403-03-27'!$BG$45:$BG$67</c:f>
              <c:numCache>
                <c:formatCode>0.00%</c:formatCode>
                <c:ptCount val="23"/>
                <c:pt idx="0">
                  <c:v>0</c:v>
                </c:pt>
                <c:pt idx="1">
                  <c:v>0.16666666666666666</c:v>
                </c:pt>
                <c:pt idx="2">
                  <c:v>0</c:v>
                </c:pt>
                <c:pt idx="3">
                  <c:v>1.7241379310344827E-2</c:v>
                </c:pt>
                <c:pt idx="4">
                  <c:v>5.5555555555555552E-2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1.1111111111111112E-2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548F-437D-B250-0E7B2D8AE4FB}"/>
            </c:ext>
          </c:extLst>
        </c:ser>
        <c:ser>
          <c:idx val="57"/>
          <c:order val="57"/>
          <c:tx>
            <c:strRef>
              <c:f>'Analysis 1403-03-27'!$BH$44</c:f>
              <c:strCache>
                <c:ptCount val="1"/>
                <c:pt idx="0">
                  <c:v>XDB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1403-03-27'!$BH$45:$BH$67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1.1111111111111112E-2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9-548F-437D-B250-0E7B2D8AE4FB}"/>
            </c:ext>
          </c:extLst>
        </c:ser>
        <c:ser>
          <c:idx val="58"/>
          <c:order val="58"/>
          <c:tx>
            <c:strRef>
              <c:f>'Analysis 1403-03-27'!$BI$44</c:f>
              <c:strCache>
                <c:ptCount val="1"/>
                <c:pt idx="0">
                  <c:v>XDD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1403-03-27'!$BI$45:$BI$67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2.1739130434782608E-2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548F-437D-B250-0E7B2D8AE4FB}"/>
            </c:ext>
          </c:extLst>
        </c:ser>
        <c:ser>
          <c:idx val="59"/>
          <c:order val="59"/>
          <c:tx>
            <c:strRef>
              <c:f>'Analysis 1403-03-27'!$BJ$44</c:f>
              <c:strCache>
                <c:ptCount val="1"/>
                <c:pt idx="0">
                  <c:v>XDK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1403-03-27'!$BJ$45:$BJ$67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1.0526315789473684E-2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B-548F-437D-B250-0E7B2D8AE4FB}"/>
            </c:ext>
          </c:extLst>
        </c:ser>
        <c:ser>
          <c:idx val="60"/>
          <c:order val="60"/>
          <c:tx>
            <c:strRef>
              <c:f>'Analysis 1403-03-27'!$BK$44</c:f>
              <c:strCache>
                <c:ptCount val="1"/>
                <c:pt idx="0">
                  <c:v>XDK.1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1403-03-27'!$BK$45:$BK$67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6.5217391304347824E-2</c:v>
                </c:pt>
                <c:pt idx="20">
                  <c:v>0.36842105263157893</c:v>
                </c:pt>
                <c:pt idx="21">
                  <c:v>0.4050632911392405</c:v>
                </c:pt>
                <c:pt idx="22">
                  <c:v>0.17391304347826086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C-548F-437D-B250-0E7B2D8AE4FB}"/>
            </c:ext>
          </c:extLst>
        </c:ser>
        <c:ser>
          <c:idx val="61"/>
          <c:order val="61"/>
          <c:tx>
            <c:strRef>
              <c:f>'Analysis 1403-03-27'!$BL$44</c:f>
              <c:strCache>
                <c:ptCount val="1"/>
                <c:pt idx="0">
                  <c:v>KP.2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'Analysis 1403-03-27'!$B$45:$B$67</c:f>
              <c:strCache>
                <c:ptCount val="23"/>
                <c:pt idx="0">
                  <c:v>تیر 1401</c:v>
                </c:pt>
                <c:pt idx="1">
                  <c:v>مرداد 1401</c:v>
                </c:pt>
                <c:pt idx="2">
                  <c:v>شهریور 1401</c:v>
                </c:pt>
                <c:pt idx="3">
                  <c:v>مهر 1401</c:v>
                </c:pt>
                <c:pt idx="4">
                  <c:v>آبان 1401</c:v>
                </c:pt>
                <c:pt idx="5">
                  <c:v>آذر 1401</c:v>
                </c:pt>
                <c:pt idx="6">
                  <c:v>دی 1401</c:v>
                </c:pt>
                <c:pt idx="7">
                  <c:v>بهمن 1401</c:v>
                </c:pt>
                <c:pt idx="8">
                  <c:v>اسفند 1401</c:v>
                </c:pt>
                <c:pt idx="9">
                  <c:v>فروردین 1402</c:v>
                </c:pt>
                <c:pt idx="10">
                  <c:v>اریبهشت 1402</c:v>
                </c:pt>
                <c:pt idx="11">
                  <c:v>خرداد 1402</c:v>
                </c:pt>
                <c:pt idx="12">
                  <c:v>تیر 1402</c:v>
                </c:pt>
                <c:pt idx="13">
                  <c:v>مرداد 1402</c:v>
                </c:pt>
                <c:pt idx="14">
                  <c:v>شهریور 1402</c:v>
                </c:pt>
                <c:pt idx="15">
                  <c:v>مهر 1402</c:v>
                </c:pt>
                <c:pt idx="16">
                  <c:v>آبان 1402</c:v>
                </c:pt>
                <c:pt idx="17">
                  <c:v>آذر 1402</c:v>
                </c:pt>
                <c:pt idx="18">
                  <c:v>دی 1402</c:v>
                </c:pt>
                <c:pt idx="19">
                  <c:v>بهمن 1402</c:v>
                </c:pt>
                <c:pt idx="20">
                  <c:v>اسفند 1402</c:v>
                </c:pt>
                <c:pt idx="21">
                  <c:v>فروردین 1403</c:v>
                </c:pt>
                <c:pt idx="22">
                  <c:v>اریبهشت 1403</c:v>
                </c:pt>
              </c:strCache>
            </c:strRef>
          </c:cat>
          <c:val>
            <c:numRef>
              <c:f>'Analysis 1403-03-27'!$BL$45:$BL$67</c:f>
              <c:numCache>
                <c:formatCode>0.00%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2.5316455696202531E-2</c:v>
                </c:pt>
                <c:pt idx="22">
                  <c:v>0.10869565217391304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D-548F-437D-B250-0E7B2D8AE4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32664016"/>
        <c:axId val="1032666512"/>
      </c:barChart>
      <c:catAx>
        <c:axId val="103266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2666512"/>
        <c:crosses val="autoZero"/>
        <c:auto val="1"/>
        <c:lblAlgn val="ctr"/>
        <c:lblOffset val="100"/>
        <c:noMultiLvlLbl val="0"/>
      </c:catAx>
      <c:valAx>
        <c:axId val="1032666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2664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Sheet1!$B$13</c:f>
              <c:strCache>
                <c:ptCount val="1"/>
                <c:pt idx="0">
                  <c:v>FL.36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Sheet1!$B$14:$B$16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BA-4C1F-B6A5-4B6B6AAD97E7}"/>
            </c:ext>
          </c:extLst>
        </c:ser>
        <c:ser>
          <c:idx val="1"/>
          <c:order val="1"/>
          <c:tx>
            <c:strRef>
              <c:f>Sheet1!$C$13</c:f>
              <c:strCache>
                <c:ptCount val="1"/>
                <c:pt idx="0">
                  <c:v>JN.1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Sheet1!$C$14:$C$16</c:f>
              <c:numCache>
                <c:formatCode>0.00%</c:formatCode>
                <c:ptCount val="3"/>
                <c:pt idx="0">
                  <c:v>0</c:v>
                </c:pt>
                <c:pt idx="1">
                  <c:v>6.8965517241379309E-2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BA-4C1F-B6A5-4B6B6AAD97E7}"/>
            </c:ext>
          </c:extLst>
        </c:ser>
        <c:ser>
          <c:idx val="2"/>
          <c:order val="2"/>
          <c:tx>
            <c:strRef>
              <c:f>Sheet1!$D$13</c:f>
              <c:strCache>
                <c:ptCount val="1"/>
                <c:pt idx="0">
                  <c:v>JN.1.16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Sheet1!$D$14:$D$16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BA-4C1F-B6A5-4B6B6AAD97E7}"/>
            </c:ext>
          </c:extLst>
        </c:ser>
        <c:ser>
          <c:idx val="3"/>
          <c:order val="3"/>
          <c:tx>
            <c:strRef>
              <c:f>Sheet1!$E$13</c:f>
              <c:strCache>
                <c:ptCount val="1"/>
                <c:pt idx="0">
                  <c:v>JN.1.16.1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Sheet1!$E$14:$E$16</c:f>
              <c:numCache>
                <c:formatCode>0.00%</c:formatCode>
                <c:ptCount val="3"/>
                <c:pt idx="0">
                  <c:v>0</c:v>
                </c:pt>
                <c:pt idx="1">
                  <c:v>0.44827586206896552</c:v>
                </c:pt>
                <c:pt idx="2">
                  <c:v>0.51111111111111107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ABA-4C1F-B6A5-4B6B6AAD97E7}"/>
            </c:ext>
          </c:extLst>
        </c:ser>
        <c:ser>
          <c:idx val="4"/>
          <c:order val="4"/>
          <c:tx>
            <c:strRef>
              <c:f>Sheet1!$F$13</c:f>
              <c:strCache>
                <c:ptCount val="1"/>
                <c:pt idx="0">
                  <c:v>JN.1.16.2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Sheet1!$F$14:$F$16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ABA-4C1F-B6A5-4B6B6AAD97E7}"/>
            </c:ext>
          </c:extLst>
        </c:ser>
        <c:ser>
          <c:idx val="5"/>
          <c:order val="5"/>
          <c:tx>
            <c:strRef>
              <c:f>Sheet1!$G$13</c:f>
              <c:strCache>
                <c:ptCount val="1"/>
                <c:pt idx="0">
                  <c:v>JN.1.18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Sheet1!$G$14:$G$16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ABA-4C1F-B6A5-4B6B6AAD97E7}"/>
            </c:ext>
          </c:extLst>
        </c:ser>
        <c:ser>
          <c:idx val="6"/>
          <c:order val="6"/>
          <c:tx>
            <c:strRef>
              <c:f>Sheet1!$H$13</c:f>
              <c:strCache>
                <c:ptCount val="1"/>
                <c:pt idx="0">
                  <c:v>JN.1.32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Sheet1!$H$14:$H$16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ABA-4C1F-B6A5-4B6B6AAD97E7}"/>
            </c:ext>
          </c:extLst>
        </c:ser>
        <c:ser>
          <c:idx val="7"/>
          <c:order val="7"/>
          <c:tx>
            <c:strRef>
              <c:f>Sheet1!$I$13</c:f>
              <c:strCache>
                <c:ptCount val="1"/>
                <c:pt idx="0">
                  <c:v>JN.1.39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Sheet1!$I$14:$I$16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ABA-4C1F-B6A5-4B6B6AAD97E7}"/>
            </c:ext>
          </c:extLst>
        </c:ser>
        <c:ser>
          <c:idx val="8"/>
          <c:order val="8"/>
          <c:tx>
            <c:strRef>
              <c:f>Sheet1!$J$13</c:f>
              <c:strCache>
                <c:ptCount val="1"/>
                <c:pt idx="0">
                  <c:v>JN.1.39.3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Sheet1!$J$14:$J$16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ABA-4C1F-B6A5-4B6B6AAD97E7}"/>
            </c:ext>
          </c:extLst>
        </c:ser>
        <c:ser>
          <c:idx val="9"/>
          <c:order val="9"/>
          <c:tx>
            <c:strRef>
              <c:f>Sheet1!$K$13</c:f>
              <c:strCache>
                <c:ptCount val="1"/>
                <c:pt idx="0">
                  <c:v>JN.1.64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Sheet1!$K$14:$K$16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ABA-4C1F-B6A5-4B6B6AAD97E7}"/>
            </c:ext>
          </c:extLst>
        </c:ser>
        <c:ser>
          <c:idx val="10"/>
          <c:order val="10"/>
          <c:tx>
            <c:strRef>
              <c:f>Sheet1!$L$13</c:f>
              <c:strCache>
                <c:ptCount val="1"/>
                <c:pt idx="0">
                  <c:v>JN.1.8.1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Sheet1!$L$14:$L$16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ABA-4C1F-B6A5-4B6B6AAD97E7}"/>
            </c:ext>
          </c:extLst>
        </c:ser>
        <c:ser>
          <c:idx val="11"/>
          <c:order val="11"/>
          <c:tx>
            <c:strRef>
              <c:f>Sheet1!$M$13</c:f>
              <c:strCache>
                <c:ptCount val="1"/>
                <c:pt idx="0">
                  <c:v>KP.1.1.1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Sheet1!$M$14:$M$16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ABA-4C1F-B6A5-4B6B6AAD97E7}"/>
            </c:ext>
          </c:extLst>
        </c:ser>
        <c:ser>
          <c:idx val="12"/>
          <c:order val="12"/>
          <c:tx>
            <c:strRef>
              <c:f>Sheet1!$N$13</c:f>
              <c:strCache>
                <c:ptCount val="1"/>
                <c:pt idx="0">
                  <c:v>KP.1.1.3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Sheet1!$N$14:$N$16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ABA-4C1F-B6A5-4B6B6AAD97E7}"/>
            </c:ext>
          </c:extLst>
        </c:ser>
        <c:ser>
          <c:idx val="13"/>
          <c:order val="13"/>
          <c:tx>
            <c:strRef>
              <c:f>Sheet1!$O$13</c:f>
              <c:strCache>
                <c:ptCount val="1"/>
                <c:pt idx="0">
                  <c:v>KP.2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Sheet1!$O$14:$O$16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ABA-4C1F-B6A5-4B6B6AAD97E7}"/>
            </c:ext>
          </c:extLst>
        </c:ser>
        <c:ser>
          <c:idx val="14"/>
          <c:order val="14"/>
          <c:tx>
            <c:strRef>
              <c:f>Sheet1!$P$13</c:f>
              <c:strCache>
                <c:ptCount val="1"/>
                <c:pt idx="0">
                  <c:v>KP.2.2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Sheet1!$P$14:$P$16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ABA-4C1F-B6A5-4B6B6AAD97E7}"/>
            </c:ext>
          </c:extLst>
        </c:ser>
        <c:ser>
          <c:idx val="15"/>
          <c:order val="15"/>
          <c:tx>
            <c:strRef>
              <c:f>Sheet1!$Q$13</c:f>
              <c:strCache>
                <c:ptCount val="1"/>
                <c:pt idx="0">
                  <c:v>KP.2.3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Sheet1!$Q$14:$Q$16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4.4444444444444446E-2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FABA-4C1F-B6A5-4B6B6AAD97E7}"/>
            </c:ext>
          </c:extLst>
        </c:ser>
        <c:ser>
          <c:idx val="16"/>
          <c:order val="16"/>
          <c:tx>
            <c:strRef>
              <c:f>Sheet1!$R$13</c:f>
              <c:strCache>
                <c:ptCount val="1"/>
                <c:pt idx="0">
                  <c:v>KP.3.1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Sheet1!$R$14:$R$16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ABA-4C1F-B6A5-4B6B6AAD97E7}"/>
            </c:ext>
          </c:extLst>
        </c:ser>
        <c:ser>
          <c:idx val="17"/>
          <c:order val="17"/>
          <c:tx>
            <c:strRef>
              <c:f>Sheet1!$S$13</c:f>
              <c:strCache>
                <c:ptCount val="1"/>
                <c:pt idx="0">
                  <c:v>KP.3.1.1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Sheet1!$S$14:$S$16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FABA-4C1F-B6A5-4B6B6AAD97E7}"/>
            </c:ext>
          </c:extLst>
        </c:ser>
        <c:ser>
          <c:idx val="18"/>
          <c:order val="18"/>
          <c:tx>
            <c:strRef>
              <c:f>Sheet1!$T$13</c:f>
              <c:strCache>
                <c:ptCount val="1"/>
                <c:pt idx="0">
                  <c:v>KP.3.2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Sheet1!$T$14:$T$16</c:f>
              <c:numCache>
                <c:formatCode>0.00%</c:formatCode>
                <c:ptCount val="3"/>
                <c:pt idx="0">
                  <c:v>9.0909090909090912E-2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ABA-4C1F-B6A5-4B6B6AAD97E7}"/>
            </c:ext>
          </c:extLst>
        </c:ser>
        <c:ser>
          <c:idx val="19"/>
          <c:order val="19"/>
          <c:tx>
            <c:strRef>
              <c:f>Sheet1!$U$13</c:f>
              <c:strCache>
                <c:ptCount val="1"/>
                <c:pt idx="0">
                  <c:v>KP.4.1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Sheet1!$U$14:$U$16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8.8888888888888892E-2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FABA-4C1F-B6A5-4B6B6AAD97E7}"/>
            </c:ext>
          </c:extLst>
        </c:ser>
        <c:ser>
          <c:idx val="20"/>
          <c:order val="20"/>
          <c:tx>
            <c:strRef>
              <c:f>Sheet1!$V$13</c:f>
              <c:strCache>
                <c:ptCount val="1"/>
                <c:pt idx="0">
                  <c:v>KP.4.2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Sheet1!$V$14:$V$16</c:f>
              <c:numCache>
                <c:formatCode>0.00%</c:formatCode>
                <c:ptCount val="3"/>
                <c:pt idx="0">
                  <c:v>0</c:v>
                </c:pt>
                <c:pt idx="1">
                  <c:v>0.10344827586206896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ABA-4C1F-B6A5-4B6B6AAD97E7}"/>
            </c:ext>
          </c:extLst>
        </c:ser>
        <c:ser>
          <c:idx val="21"/>
          <c:order val="21"/>
          <c:tx>
            <c:strRef>
              <c:f>Sheet1!$W$13</c:f>
              <c:strCache>
                <c:ptCount val="1"/>
                <c:pt idx="0">
                  <c:v>LB.1.3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Sheet1!$W$14:$W$16</c:f>
              <c:numCache>
                <c:formatCode>0.00%</c:formatCode>
                <c:ptCount val="3"/>
                <c:pt idx="0">
                  <c:v>0</c:v>
                </c:pt>
                <c:pt idx="1">
                  <c:v>3.4482758620689655E-2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FABA-4C1F-B6A5-4B6B6AAD97E7}"/>
            </c:ext>
          </c:extLst>
        </c:ser>
        <c:ser>
          <c:idx val="22"/>
          <c:order val="22"/>
          <c:tx>
            <c:strRef>
              <c:f>Sheet1!$X$13</c:f>
              <c:strCache>
                <c:ptCount val="1"/>
                <c:pt idx="0">
                  <c:v>LB.1.4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Sheet1!$X$14:$X$16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FABA-4C1F-B6A5-4B6B6AAD97E7}"/>
            </c:ext>
          </c:extLst>
        </c:ser>
        <c:ser>
          <c:idx val="23"/>
          <c:order val="23"/>
          <c:tx>
            <c:strRef>
              <c:f>Sheet1!$Y$13</c:f>
              <c:strCache>
                <c:ptCount val="1"/>
                <c:pt idx="0">
                  <c:v>MA.1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Sheet1!$Y$14:$Y$16</c:f>
              <c:numCache>
                <c:formatCode>0.00%</c:formatCode>
                <c:ptCount val="3"/>
                <c:pt idx="0">
                  <c:v>0</c:v>
                </c:pt>
                <c:pt idx="1">
                  <c:v>6.8965517241379309E-2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FABA-4C1F-B6A5-4B6B6AAD97E7}"/>
            </c:ext>
          </c:extLst>
        </c:ser>
        <c:ser>
          <c:idx val="24"/>
          <c:order val="24"/>
          <c:tx>
            <c:strRef>
              <c:f>Sheet1!$Z$13</c:f>
              <c:strCache>
                <c:ptCount val="1"/>
                <c:pt idx="0">
                  <c:v>XD.K.1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Sheet1!$A$14:$A$16</c:f>
              <c:strCache>
                <c:ptCount val="3"/>
                <c:pt idx="0">
                  <c:v>تیر 1403</c:v>
                </c:pt>
                <c:pt idx="1">
                  <c:v>مرداد 1403</c:v>
                </c:pt>
                <c:pt idx="2">
                  <c:v>شهریور 1403</c:v>
                </c:pt>
              </c:strCache>
            </c:strRef>
          </c:cat>
          <c:val>
            <c:numRef>
              <c:f>Sheet1!$Z$14:$Z$16</c:f>
              <c:numCache>
                <c:formatCode>0.00%</c:formatCode>
                <c:ptCount val="3"/>
                <c:pt idx="0">
                  <c:v>0.45454545454545453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FABA-4C1F-B6A5-4B6B6AAD97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5447936"/>
        <c:axId val="995460896"/>
      </c:barChart>
      <c:catAx>
        <c:axId val="99544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5460896"/>
        <c:crosses val="autoZero"/>
        <c:auto val="1"/>
        <c:lblAlgn val="ctr"/>
        <c:lblOffset val="100"/>
        <c:noMultiLvlLbl val="0"/>
      </c:catAx>
      <c:valAx>
        <c:axId val="99546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5447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Iraq!$B$1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Iraq!$B$2:$B$13</c:f>
              <c:numCache>
                <c:formatCode>General</c:formatCode>
                <c:ptCount val="1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9CC-4D05-9C26-C467A326F2B8}"/>
            </c:ext>
          </c:extLst>
        </c:ser>
        <c:ser>
          <c:idx val="1"/>
          <c:order val="1"/>
          <c:tx>
            <c:strRef>
              <c:f>Iraq!$C$1</c:f>
              <c:strCache>
                <c:ptCount val="1"/>
                <c:pt idx="0">
                  <c:v>تعداد سندرم اسهال حاد آبکی غیر خونی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Iraq!$C$2:$C$13</c:f>
              <c:numCache>
                <c:formatCode>General</c:formatCode>
                <c:ptCount val="12"/>
                <c:pt idx="0">
                  <c:v>4</c:v>
                </c:pt>
                <c:pt idx="1">
                  <c:v>36</c:v>
                </c:pt>
                <c:pt idx="2">
                  <c:v>48</c:v>
                </c:pt>
                <c:pt idx="3">
                  <c:v>59</c:v>
                </c:pt>
                <c:pt idx="4">
                  <c:v>54</c:v>
                </c:pt>
                <c:pt idx="5">
                  <c:v>79</c:v>
                </c:pt>
                <c:pt idx="6">
                  <c:v>67</c:v>
                </c:pt>
                <c:pt idx="7">
                  <c:v>61</c:v>
                </c:pt>
                <c:pt idx="8">
                  <c:v>49</c:v>
                </c:pt>
                <c:pt idx="9">
                  <c:v>64</c:v>
                </c:pt>
                <c:pt idx="10">
                  <c:v>74</c:v>
                </c:pt>
                <c:pt idx="11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9CC-4D05-9C26-C467A326F2B8}"/>
            </c:ext>
          </c:extLst>
        </c:ser>
        <c:ser>
          <c:idx val="2"/>
          <c:order val="2"/>
          <c:tx>
            <c:strRef>
              <c:f>Iraq!$D$1</c:f>
              <c:strCache>
                <c:ptCount val="1"/>
                <c:pt idx="0">
                  <c:v>تعداد سندرم اسهال خونی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Iraq!$D$2:$D$13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9CC-4D05-9C26-C467A326F2B8}"/>
            </c:ext>
          </c:extLst>
        </c:ser>
        <c:ser>
          <c:idx val="3"/>
          <c:order val="3"/>
          <c:tx>
            <c:strRef>
              <c:f>Iraq!$E$1</c:f>
              <c:strCache>
                <c:ptCount val="1"/>
                <c:pt idx="0">
                  <c:v> تعدادسندرم شبه آنفلوانزا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Iraq!$E$2:$E$13</c:f>
              <c:numCache>
                <c:formatCode>General</c:formatCode>
                <c:ptCount val="12"/>
                <c:pt idx="0">
                  <c:v>42</c:v>
                </c:pt>
                <c:pt idx="1">
                  <c:v>122</c:v>
                </c:pt>
                <c:pt idx="2">
                  <c:v>94</c:v>
                </c:pt>
                <c:pt idx="3">
                  <c:v>95</c:v>
                </c:pt>
                <c:pt idx="4">
                  <c:v>102</c:v>
                </c:pt>
                <c:pt idx="5">
                  <c:v>193</c:v>
                </c:pt>
                <c:pt idx="6">
                  <c:v>248</c:v>
                </c:pt>
                <c:pt idx="7">
                  <c:v>277</c:v>
                </c:pt>
                <c:pt idx="8">
                  <c:v>230</c:v>
                </c:pt>
                <c:pt idx="9">
                  <c:v>132</c:v>
                </c:pt>
                <c:pt idx="10">
                  <c:v>201</c:v>
                </c:pt>
                <c:pt idx="11">
                  <c:v>104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9CC-4D05-9C26-C467A326F2B8}"/>
            </c:ext>
          </c:extLst>
        </c:ser>
        <c:ser>
          <c:idx val="4"/>
          <c:order val="4"/>
          <c:tx>
            <c:strRef>
              <c:f>Iraq!$F$1</c:f>
              <c:strCache>
                <c:ptCount val="1"/>
                <c:pt idx="0">
                  <c:v>تعداد سندرم شدید تنفسی 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Iraq!$F$2:$F$13</c:f>
              <c:numCache>
                <c:formatCode>General</c:formatCode>
                <c:ptCount val="12"/>
                <c:pt idx="0">
                  <c:v>1</c:v>
                </c:pt>
                <c:pt idx="1">
                  <c:v>4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0</c:v>
                </c:pt>
                <c:pt idx="10">
                  <c:v>2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9CC-4D05-9C26-C467A326F2B8}"/>
            </c:ext>
          </c:extLst>
        </c:ser>
        <c:ser>
          <c:idx val="5"/>
          <c:order val="5"/>
          <c:tx>
            <c:strRef>
              <c:f>Iraq!$G$1</c:f>
              <c:strCache>
                <c:ptCount val="1"/>
                <c:pt idx="0">
                  <c:v> تعداد سندرم مسمومیت غذایی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Iraq!$G$2:$G$13</c:f>
              <c:numCache>
                <c:formatCode>General</c:formatCode>
                <c:ptCount val="12"/>
                <c:pt idx="0">
                  <c:v>5</c:v>
                </c:pt>
                <c:pt idx="1">
                  <c:v>11</c:v>
                </c:pt>
                <c:pt idx="2">
                  <c:v>41</c:v>
                </c:pt>
                <c:pt idx="3">
                  <c:v>32</c:v>
                </c:pt>
                <c:pt idx="4">
                  <c:v>27</c:v>
                </c:pt>
                <c:pt idx="5">
                  <c:v>34</c:v>
                </c:pt>
                <c:pt idx="6">
                  <c:v>48</c:v>
                </c:pt>
                <c:pt idx="7">
                  <c:v>28</c:v>
                </c:pt>
                <c:pt idx="8">
                  <c:v>27</c:v>
                </c:pt>
                <c:pt idx="9">
                  <c:v>30</c:v>
                </c:pt>
                <c:pt idx="10">
                  <c:v>24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9CC-4D05-9C26-C467A326F2B8}"/>
            </c:ext>
          </c:extLst>
        </c:ser>
        <c:ser>
          <c:idx val="6"/>
          <c:order val="6"/>
          <c:tx>
            <c:strRef>
              <c:f>Iraq!$H$1</c:f>
              <c:strCache>
                <c:ptCount val="1"/>
                <c:pt idx="0">
                  <c:v>تعداد سندرم تب و راش جلدی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Iraq!$H$2:$H$13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0</c:v>
                </c:pt>
                <c:pt idx="8">
                  <c:v>3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9CC-4D05-9C26-C467A326F2B8}"/>
            </c:ext>
          </c:extLst>
        </c:ser>
        <c:ser>
          <c:idx val="7"/>
          <c:order val="7"/>
          <c:tx>
            <c:strRef>
              <c:f>Iraq!$I$1</c:f>
              <c:strCache>
                <c:ptCount val="1"/>
                <c:pt idx="0">
                  <c:v>سایر سندرمهای تحت مراقبت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Iraq!$A$2:$A$13</c:f>
              <c:strCache>
                <c:ptCount val="12"/>
                <c:pt idx="0">
                  <c:v>1403/05/24</c:v>
                </c:pt>
                <c:pt idx="1">
                  <c:v>1403/05/25</c:v>
                </c:pt>
                <c:pt idx="2">
                  <c:v>1403/05/26</c:v>
                </c:pt>
                <c:pt idx="3">
                  <c:v>1403/05/27</c:v>
                </c:pt>
                <c:pt idx="4">
                  <c:v>1403/05/28</c:v>
                </c:pt>
                <c:pt idx="5">
                  <c:v>1403/05/29</c:v>
                </c:pt>
                <c:pt idx="6">
                  <c:v>1403/05/30</c:v>
                </c:pt>
                <c:pt idx="7">
                  <c:v>1403/05/31</c:v>
                </c:pt>
                <c:pt idx="8">
                  <c:v>1403/006/01</c:v>
                </c:pt>
                <c:pt idx="9">
                  <c:v>1403/006/02</c:v>
                </c:pt>
                <c:pt idx="10">
                  <c:v>1403/006/03</c:v>
                </c:pt>
                <c:pt idx="11">
                  <c:v>1403/006/04</c:v>
                </c:pt>
              </c:strCache>
            </c:strRef>
          </c:cat>
          <c:val>
            <c:numRef>
              <c:f>Iraq!$I$2:$I$13</c:f>
              <c:numCache>
                <c:formatCode>General</c:formatCode>
                <c:ptCount val="12"/>
                <c:pt idx="0">
                  <c:v>0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4</c:v>
                </c:pt>
                <c:pt idx="5">
                  <c:v>1</c:v>
                </c:pt>
                <c:pt idx="6">
                  <c:v>15</c:v>
                </c:pt>
                <c:pt idx="7">
                  <c:v>2</c:v>
                </c:pt>
                <c:pt idx="8">
                  <c:v>1</c:v>
                </c:pt>
                <c:pt idx="9">
                  <c:v>2</c:v>
                </c:pt>
                <c:pt idx="10">
                  <c:v>1</c:v>
                </c:pt>
                <c:pt idx="1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9CC-4D05-9C26-C467A326F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0522911"/>
        <c:axId val="580524991"/>
      </c:lineChart>
      <c:catAx>
        <c:axId val="580522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0524991"/>
        <c:crosses val="autoZero"/>
        <c:auto val="1"/>
        <c:lblAlgn val="ctr"/>
        <c:lblOffset val="100"/>
        <c:noMultiLvlLbl val="0"/>
      </c:catAx>
      <c:valAx>
        <c:axId val="580524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05229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Iran!$B$1</c:f>
              <c:strCache>
                <c:ptCount val="1"/>
                <c:pt idx="0">
                  <c:v> تعدادسندرم شبه آنفلوانزا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Iran!$B$2:$B$20</c:f>
              <c:numCache>
                <c:formatCode>General</c:formatCode>
                <c:ptCount val="19"/>
                <c:pt idx="0">
                  <c:v>28</c:v>
                </c:pt>
                <c:pt idx="1">
                  <c:v>33</c:v>
                </c:pt>
                <c:pt idx="2">
                  <c:v>41</c:v>
                </c:pt>
                <c:pt idx="3">
                  <c:v>47</c:v>
                </c:pt>
                <c:pt idx="4">
                  <c:v>106</c:v>
                </c:pt>
                <c:pt idx="5">
                  <c:v>121</c:v>
                </c:pt>
                <c:pt idx="6">
                  <c:v>145</c:v>
                </c:pt>
                <c:pt idx="7">
                  <c:v>207</c:v>
                </c:pt>
                <c:pt idx="8">
                  <c:v>303</c:v>
                </c:pt>
                <c:pt idx="9">
                  <c:v>308</c:v>
                </c:pt>
                <c:pt idx="10">
                  <c:v>450</c:v>
                </c:pt>
                <c:pt idx="11">
                  <c:v>837</c:v>
                </c:pt>
                <c:pt idx="12">
                  <c:v>636</c:v>
                </c:pt>
                <c:pt idx="13">
                  <c:v>784</c:v>
                </c:pt>
                <c:pt idx="14">
                  <c:v>903</c:v>
                </c:pt>
                <c:pt idx="15">
                  <c:v>1134</c:v>
                </c:pt>
                <c:pt idx="16">
                  <c:v>348</c:v>
                </c:pt>
                <c:pt idx="17">
                  <c:v>1520</c:v>
                </c:pt>
                <c:pt idx="18">
                  <c:v>1234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DF-42B2-AA4E-D7A04121244D}"/>
            </c:ext>
          </c:extLst>
        </c:ser>
        <c:ser>
          <c:idx val="1"/>
          <c:order val="1"/>
          <c:tx>
            <c:strRef>
              <c:f>Iran!$C$1</c:f>
              <c:strCache>
                <c:ptCount val="1"/>
                <c:pt idx="0">
                  <c:v>تعداد سندرم شدید تنفسی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Iran!$C$2:$C$20</c:f>
              <c:numCache>
                <c:formatCode>General</c:formatCode>
                <c:ptCount val="19"/>
                <c:pt idx="0">
                  <c:v>11</c:v>
                </c:pt>
                <c:pt idx="1">
                  <c:v>16</c:v>
                </c:pt>
                <c:pt idx="2">
                  <c:v>10</c:v>
                </c:pt>
                <c:pt idx="3">
                  <c:v>2</c:v>
                </c:pt>
                <c:pt idx="4">
                  <c:v>39</c:v>
                </c:pt>
                <c:pt idx="5">
                  <c:v>61</c:v>
                </c:pt>
                <c:pt idx="6">
                  <c:v>86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5</c:v>
                </c:pt>
                <c:pt idx="14">
                  <c:v>6</c:v>
                </c:pt>
                <c:pt idx="15">
                  <c:v>4</c:v>
                </c:pt>
                <c:pt idx="16">
                  <c:v>2</c:v>
                </c:pt>
                <c:pt idx="17">
                  <c:v>0</c:v>
                </c:pt>
                <c:pt idx="18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9DF-42B2-AA4E-D7A04121244D}"/>
            </c:ext>
          </c:extLst>
        </c:ser>
        <c:ser>
          <c:idx val="2"/>
          <c:order val="2"/>
          <c:tx>
            <c:strRef>
              <c:f>Iran!$D$1</c:f>
              <c:strCache>
                <c:ptCount val="1"/>
                <c:pt idx="0">
                  <c:v>تعداد سندرم اسهال حاد آبکی غیر خونی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Iran!$D$2:$D$20</c:f>
              <c:numCache>
                <c:formatCode>General</c:formatCode>
                <c:ptCount val="19"/>
                <c:pt idx="0">
                  <c:v>4</c:v>
                </c:pt>
                <c:pt idx="1">
                  <c:v>8</c:v>
                </c:pt>
                <c:pt idx="2">
                  <c:v>11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39</c:v>
                </c:pt>
                <c:pt idx="7">
                  <c:v>69</c:v>
                </c:pt>
                <c:pt idx="8">
                  <c:v>62</c:v>
                </c:pt>
                <c:pt idx="9">
                  <c:v>80</c:v>
                </c:pt>
                <c:pt idx="10">
                  <c:v>83</c:v>
                </c:pt>
                <c:pt idx="11">
                  <c:v>161</c:v>
                </c:pt>
                <c:pt idx="12">
                  <c:v>126</c:v>
                </c:pt>
                <c:pt idx="13">
                  <c:v>128</c:v>
                </c:pt>
                <c:pt idx="14">
                  <c:v>112</c:v>
                </c:pt>
                <c:pt idx="15">
                  <c:v>181</c:v>
                </c:pt>
                <c:pt idx="16">
                  <c:v>91</c:v>
                </c:pt>
                <c:pt idx="17">
                  <c:v>196</c:v>
                </c:pt>
                <c:pt idx="18">
                  <c:v>183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9DF-42B2-AA4E-D7A04121244D}"/>
            </c:ext>
          </c:extLst>
        </c:ser>
        <c:ser>
          <c:idx val="3"/>
          <c:order val="3"/>
          <c:tx>
            <c:strRef>
              <c:f>Iran!$E$1</c:f>
              <c:strCache>
                <c:ptCount val="1"/>
                <c:pt idx="0">
                  <c:v>تعداد سندرم اسهال خونی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Iran!$E$2:$E$20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9DF-42B2-AA4E-D7A04121244D}"/>
            </c:ext>
          </c:extLst>
        </c:ser>
        <c:ser>
          <c:idx val="4"/>
          <c:order val="4"/>
          <c:tx>
            <c:strRef>
              <c:f>Iran!$F$1</c:f>
              <c:strCache>
                <c:ptCount val="1"/>
                <c:pt idx="0">
                  <c:v> تعداد سندرم مسمومیت غذایی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Iran!$F$2:$F$20</c:f>
              <c:numCache>
                <c:formatCode>General</c:formatCode>
                <c:ptCount val="19"/>
                <c:pt idx="0">
                  <c:v>10</c:v>
                </c:pt>
                <c:pt idx="1">
                  <c:v>8</c:v>
                </c:pt>
                <c:pt idx="2">
                  <c:v>8</c:v>
                </c:pt>
                <c:pt idx="3">
                  <c:v>11</c:v>
                </c:pt>
                <c:pt idx="4">
                  <c:v>15</c:v>
                </c:pt>
                <c:pt idx="5">
                  <c:v>18</c:v>
                </c:pt>
                <c:pt idx="6">
                  <c:v>17</c:v>
                </c:pt>
                <c:pt idx="7">
                  <c:v>37</c:v>
                </c:pt>
                <c:pt idx="8">
                  <c:v>47</c:v>
                </c:pt>
                <c:pt idx="9">
                  <c:v>72</c:v>
                </c:pt>
                <c:pt idx="10">
                  <c:v>78</c:v>
                </c:pt>
                <c:pt idx="11">
                  <c:v>262</c:v>
                </c:pt>
                <c:pt idx="12">
                  <c:v>90</c:v>
                </c:pt>
                <c:pt idx="13">
                  <c:v>96</c:v>
                </c:pt>
                <c:pt idx="14">
                  <c:v>107</c:v>
                </c:pt>
                <c:pt idx="15">
                  <c:v>90</c:v>
                </c:pt>
                <c:pt idx="16">
                  <c:v>41</c:v>
                </c:pt>
                <c:pt idx="17">
                  <c:v>45</c:v>
                </c:pt>
                <c:pt idx="18">
                  <c:v>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9DF-42B2-AA4E-D7A04121244D}"/>
            </c:ext>
          </c:extLst>
        </c:ser>
        <c:ser>
          <c:idx val="5"/>
          <c:order val="5"/>
          <c:tx>
            <c:strRef>
              <c:f>Iran!$G$1</c:f>
              <c:strCache>
                <c:ptCount val="1"/>
                <c:pt idx="0">
                  <c:v>تعداد سندرم تب و راش جلدی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Iran!$A$2:$A$20</c:f>
              <c:strCache>
                <c:ptCount val="19"/>
                <c:pt idx="0">
                  <c:v>1403/05/17</c:v>
                </c:pt>
                <c:pt idx="1">
                  <c:v>1403/05/18</c:v>
                </c:pt>
                <c:pt idx="2">
                  <c:v>1403/05/19</c:v>
                </c:pt>
                <c:pt idx="3">
                  <c:v>1403/05/20</c:v>
                </c:pt>
                <c:pt idx="4">
                  <c:v>1403/05/21</c:v>
                </c:pt>
                <c:pt idx="5">
                  <c:v>1403/05/22</c:v>
                </c:pt>
                <c:pt idx="6">
                  <c:v>1403/05/23</c:v>
                </c:pt>
                <c:pt idx="7">
                  <c:v>1403/05/24</c:v>
                </c:pt>
                <c:pt idx="8">
                  <c:v>1403/05/25</c:v>
                </c:pt>
                <c:pt idx="9">
                  <c:v>1403/05/26</c:v>
                </c:pt>
                <c:pt idx="10">
                  <c:v>1403/05/27</c:v>
                </c:pt>
                <c:pt idx="11">
                  <c:v>1403/05/28</c:v>
                </c:pt>
                <c:pt idx="12">
                  <c:v>1403/05/29</c:v>
                </c:pt>
                <c:pt idx="13">
                  <c:v>1403/05/30</c:v>
                </c:pt>
                <c:pt idx="14">
                  <c:v>1403/05/31</c:v>
                </c:pt>
                <c:pt idx="15">
                  <c:v>1403/06/01</c:v>
                </c:pt>
                <c:pt idx="16">
                  <c:v>1403/06/02</c:v>
                </c:pt>
                <c:pt idx="17">
                  <c:v>1403/06/03</c:v>
                </c:pt>
                <c:pt idx="18">
                  <c:v>1403/06/04</c:v>
                </c:pt>
              </c:strCache>
            </c:strRef>
          </c:cat>
          <c:val>
            <c:numRef>
              <c:f>Iran!$G$2:$G$20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5</c:v>
                </c:pt>
                <c:pt idx="10">
                  <c:v>7</c:v>
                </c:pt>
                <c:pt idx="11">
                  <c:v>25</c:v>
                </c:pt>
                <c:pt idx="12">
                  <c:v>7</c:v>
                </c:pt>
                <c:pt idx="13">
                  <c:v>5</c:v>
                </c:pt>
                <c:pt idx="14">
                  <c:v>10</c:v>
                </c:pt>
                <c:pt idx="15">
                  <c:v>12</c:v>
                </c:pt>
                <c:pt idx="16">
                  <c:v>3</c:v>
                </c:pt>
                <c:pt idx="17">
                  <c:v>5</c:v>
                </c:pt>
                <c:pt idx="18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9DF-42B2-AA4E-D7A0412124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59621120"/>
        <c:axId val="2059802256"/>
      </c:lineChart>
      <c:catAx>
        <c:axId val="205962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802256"/>
        <c:crosses val="autoZero"/>
        <c:auto val="1"/>
        <c:lblAlgn val="ctr"/>
        <c:lblOffset val="100"/>
        <c:noMultiLvlLbl val="0"/>
      </c:catAx>
      <c:valAx>
        <c:axId val="205980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62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897AF-F70E-471E-8075-817C6A65D695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55FD5-12E5-4504-BBD5-4FD9EFAC10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36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DBACE-0F8F-43FD-98F0-DEE13552DADA}" type="slidenum">
              <a:rPr lang="en-ZA" smtClean="0"/>
              <a:t>28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6762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845B0-F193-B905-F806-219F01CA13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98B8A0-C1B3-C46B-53DE-1BB2B2B8C2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3B704-91A5-4FCB-22E5-DC489D98D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D4961-2BAB-7042-B97E-1EC82D473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BC242A-6D7B-648A-1FD8-1202A727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9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7EF84-6137-BE2F-FFD0-17D55035C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68CA62-724F-52EF-5D7B-67887501BC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03BD9-684A-2846-E80F-2338F948B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92B16-BDF5-D597-E0C5-1B654D4DD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041FC-1455-E58A-3A09-2977789F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1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DF80A7-DBBF-1B36-4D14-9913F2FD4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975280-7715-C1AD-7796-F0F0CB636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D6681-64B9-A75E-62C2-D34DFF03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47C88-D729-41B8-D6DF-DF9BECBEE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24A5B-13A7-4290-7A7D-516B502BB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99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26504" y="6215270"/>
            <a:ext cx="12218504" cy="707886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مرکز</a:t>
            </a:r>
            <a:r>
              <a:rPr lang="fa-IR" sz="20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مدیریت بیماری های واگیر   </a:t>
            </a: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5474901" y="24153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677" y="353086"/>
            <a:ext cx="1527505" cy="118595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68557" y="2086293"/>
            <a:ext cx="8733182" cy="297603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>
              <a:defRPr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3270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26504" y="6215270"/>
            <a:ext cx="12218504" cy="707886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مرکز</a:t>
            </a:r>
            <a:r>
              <a:rPr lang="fa-IR" sz="20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مدیریت بیماری های واگیر   </a:t>
            </a: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5474901" y="24153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677" y="353086"/>
            <a:ext cx="1527505" cy="118595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68557" y="2086293"/>
            <a:ext cx="8733182" cy="297603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>
              <a:defRPr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0725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4">
                <a:lumMod val="20000"/>
                <a:lumOff val="80000"/>
              </a:schemeClr>
            </a:gs>
            <a:gs pos="90000">
              <a:schemeClr val="accent4">
                <a:lumMod val="40000"/>
                <a:lumOff val="6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5550" y="1661361"/>
            <a:ext cx="11587595" cy="4549738"/>
          </a:xfrm>
        </p:spPr>
        <p:txBody>
          <a:bodyPr/>
          <a:lstStyle>
            <a:lvl1pPr algn="r" rtl="1">
              <a:buClr>
                <a:srgbClr val="C00000"/>
              </a:buClr>
              <a:defRPr b="1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 marL="9144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 marL="13716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 marL="18288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fa-IR" dirty="0"/>
              <a:t>سیاستگذاری واکسیناسیون کووید-19  در کشور</a:t>
            </a:r>
          </a:p>
          <a:p>
            <a:pPr lvl="0"/>
            <a:endParaRPr lang="fa-IR" dirty="0"/>
          </a:p>
          <a:p>
            <a:pPr lvl="0"/>
            <a:r>
              <a:rPr lang="fa-IR" dirty="0"/>
              <a:t>سیاست گذاری در مورد تعیین اولویت های دریافت کننده واکسن در گروه های سنی و جمعیتی مختلف و همچنین ارائه توصیه های فنی در مورد انواع واکسن ها، فاصله گذاری دوزها، دوز/ دوزهای  یاد آور(بوستر) </a:t>
            </a:r>
          </a:p>
          <a:p>
            <a:pPr lvl="0"/>
            <a:endParaRPr lang="fa-IR" dirty="0"/>
          </a:p>
          <a:p>
            <a:pPr lvl="0"/>
            <a:r>
              <a:rPr lang="fa-IR" dirty="0"/>
              <a:t>بررسی روند واکسیناسیون کووید-19 در کشور</a:t>
            </a:r>
          </a:p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10345111" y="12492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</a:t>
            </a:r>
            <a:r>
              <a:rPr lang="fa-IR" sz="18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</a:t>
            </a:r>
            <a:r>
              <a:rPr lang="fa-IR" sz="14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r>
              <a:rPr lang="fa-IR" sz="16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r>
              <a:rPr lang="fa-IR" sz="20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69563" y="124925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effectLst/>
                <a:cs typeface="B Nazanin" panose="00000400000000000000" pitchFamily="2" charset="-78"/>
              </a:defRPr>
            </a:lvl1pPr>
          </a:lstStyle>
          <a:p>
            <a:pPr algn="r" rtl="1"/>
            <a:r>
              <a:rPr lang="fa-IR" sz="4000" dirty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اهداف برنامه</a:t>
            </a:r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66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4">
                <a:lumMod val="20000"/>
                <a:lumOff val="80000"/>
              </a:schemeClr>
            </a:gs>
            <a:gs pos="90000">
              <a:schemeClr val="accent4">
                <a:lumMod val="40000"/>
                <a:lumOff val="6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5550" y="1661361"/>
            <a:ext cx="11587595" cy="4549738"/>
          </a:xfrm>
        </p:spPr>
        <p:txBody>
          <a:bodyPr/>
          <a:lstStyle>
            <a:lvl1pPr marL="0" indent="0" algn="r" rtl="1">
              <a:buClr>
                <a:srgbClr val="C00000"/>
              </a:buClr>
              <a:buNone/>
              <a:defRPr b="1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 marL="9144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 marL="13716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 marL="1828800" indent="0" algn="r" rtl="1">
              <a:buClr>
                <a:srgbClr val="C00000"/>
              </a:buClr>
              <a:buNone/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fa-IR" dirty="0"/>
              <a:t>بررسی واکسن های نسل بعدی جهان</a:t>
            </a:r>
            <a:r>
              <a:rPr lang="en-US" dirty="0"/>
              <a:t>next generation) </a:t>
            </a:r>
            <a:r>
              <a:rPr lang="fa-IR" dirty="0"/>
              <a:t>و بررسی پتانسیل موجود در کشور)</a:t>
            </a:r>
          </a:p>
          <a:p>
            <a:pPr lvl="0"/>
            <a:endParaRPr lang="fa-IR" dirty="0"/>
          </a:p>
          <a:p>
            <a:pPr lvl="0"/>
            <a:r>
              <a:rPr lang="fa-IR" dirty="0"/>
              <a:t>پیش بینی میزان نیاز به واکسن و ارائه به مسئولان تصمیم گیرنده برای برنامه ریزی های سال آینده </a:t>
            </a:r>
          </a:p>
          <a:p>
            <a:pPr lvl="0"/>
            <a:endParaRPr lang="fa-IR" dirty="0"/>
          </a:p>
          <a:p>
            <a:pPr lvl="0"/>
            <a:r>
              <a:rPr lang="fa-IR" dirty="0"/>
              <a:t>نظارت  و گزارش میزان واکسن های دریافتی، توزیع شده و مصرف شده در کشور </a:t>
            </a:r>
          </a:p>
          <a:p>
            <a:pPr lvl="0"/>
            <a:endParaRPr lang="fa-IR" dirty="0"/>
          </a:p>
          <a:p>
            <a:pPr lvl="0"/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10345111" y="12492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</a:t>
            </a:r>
            <a:r>
              <a:rPr lang="fa-IR" sz="18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</a:t>
            </a:r>
            <a:r>
              <a:rPr lang="fa-IR" sz="14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r>
              <a:rPr lang="fa-IR" sz="16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r>
              <a:rPr lang="fa-IR" sz="20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69563" y="124925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effectLst/>
                <a:cs typeface="B Nazanin" panose="00000400000000000000" pitchFamily="2" charset="-78"/>
              </a:defRPr>
            </a:lvl1pPr>
          </a:lstStyle>
          <a:p>
            <a:pPr algn="r" rtl="1"/>
            <a:r>
              <a:rPr lang="fa-IR" sz="4000" dirty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اهداف برنامه</a:t>
            </a:r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36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74" y="1483744"/>
            <a:ext cx="6590581" cy="4695156"/>
          </a:xfrm>
        </p:spPr>
        <p:txBody>
          <a:bodyPr/>
          <a:lstStyle>
            <a:lvl1pPr>
              <a:buClr>
                <a:srgbClr val="C00000"/>
              </a:buClr>
              <a:defRPr sz="32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 sz="28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 sz="24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 sz="20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 sz="20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109" y="2001078"/>
            <a:ext cx="4336068" cy="4143316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62288" y="7425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8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18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295792" y="88423"/>
            <a:ext cx="4539650" cy="170504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4" y="145777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67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829006"/>
            <a:ext cx="10515600" cy="2852737"/>
          </a:xfrm>
          <a:prstGeom prst="roundRect">
            <a:avLst/>
          </a:prstGeom>
        </p:spPr>
        <p:txBody>
          <a:bodyPr anchor="ctr"/>
          <a:lstStyle>
            <a:lvl1pPr>
              <a:defRPr sz="6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681743"/>
            <a:ext cx="10515600" cy="1500187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C34949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8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مرکز</a:t>
            </a:r>
            <a:r>
              <a:rPr lang="fa-IR" sz="18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مدیریت بیماری های واگیر   </a:t>
            </a:r>
            <a:endParaRPr lang="en-US" sz="18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111135" y="6356350"/>
            <a:ext cx="2735582" cy="381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5329129" y="135523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653" y="233818"/>
            <a:ext cx="1527505" cy="11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60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8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</a:t>
            </a:r>
            <a:endParaRPr lang="en-US" sz="18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69563" y="154181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+mj-cs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4" name="Flowchart: Alternate Process 13"/>
          <p:cNvSpPr/>
          <p:nvPr userDrawn="1"/>
        </p:nvSpPr>
        <p:spPr>
          <a:xfrm>
            <a:off x="10345111" y="12492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33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0345111" y="14730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4400" b="1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69563" y="193937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00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34801-B066-AB9C-6F78-30B536E0C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6857C-C83F-A9FA-7D5C-5F8BE35F6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2FA7F-7EE3-9C2F-8B78-EE7097C4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9670D-ACE3-DEC4-F0E5-16AB14E5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B67D2-E1FD-B924-F549-D0D35FFDC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604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018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109" y="2057400"/>
            <a:ext cx="4336068" cy="408699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75540" y="61007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80917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8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</a:t>
            </a:r>
            <a:r>
              <a:rPr lang="fa-IR" sz="18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18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295792" y="167935"/>
            <a:ext cx="4539650" cy="170504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414068" y="1489358"/>
            <a:ext cx="6490093" cy="46649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06" y="15468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25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lowchart: Alternate Process 6"/>
          <p:cNvSpPr/>
          <p:nvPr userDrawn="1"/>
        </p:nvSpPr>
        <p:spPr>
          <a:xfrm>
            <a:off x="10345111" y="11279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4400" b="1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69563" y="124925"/>
            <a:ext cx="9922806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704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lowchart: Alternate Process 6"/>
          <p:cNvSpPr/>
          <p:nvPr userDrawn="1"/>
        </p:nvSpPr>
        <p:spPr>
          <a:xfrm rot="5400000">
            <a:off x="9626761" y="4156627"/>
            <a:ext cx="1140761" cy="2899914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44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0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</a:t>
            </a:r>
            <a:endParaRPr lang="en-US" sz="20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111135" y="6373303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5400000">
            <a:off x="7877501" y="1069968"/>
            <a:ext cx="4639701" cy="2934001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78" y="5060846"/>
            <a:ext cx="1243520" cy="11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693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544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6DB5B0F-1BA3-4AE0-9821-FC62BA98D42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6525" y="136525"/>
            <a:ext cx="10817535" cy="6584950"/>
          </a:xfrm>
        </p:spPr>
        <p:txBody>
          <a:bodyPr lIns="1080000" tIns="0" rIns="0" bIns="0" anchor="ctr"/>
          <a:lstStyle>
            <a:lvl1pPr marL="0" indent="0" algn="l">
              <a:buNone/>
              <a:defRPr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ZA" dirty="0"/>
              <a:t>Insert or Drag and Drop Photo </a:t>
            </a:r>
            <a:br>
              <a:rPr lang="en-ZA" dirty="0"/>
            </a:br>
            <a:r>
              <a:rPr lang="en-ZA" dirty="0"/>
              <a:t>then Send to Back for overlay effect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534836-D52B-45E3-A123-FB9FFE3E0AE5}"/>
              </a:ext>
            </a:extLst>
          </p:cNvPr>
          <p:cNvSpPr/>
          <p:nvPr userDrawn="1"/>
        </p:nvSpPr>
        <p:spPr>
          <a:xfrm rot="5400000">
            <a:off x="4823394" y="590809"/>
            <a:ext cx="6584950" cy="5676382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AC2952E-380C-48F5-9C93-B1EB0713EF3E}"/>
              </a:ext>
            </a:extLst>
          </p:cNvPr>
          <p:cNvSpPr/>
          <p:nvPr userDrawn="1"/>
        </p:nvSpPr>
        <p:spPr>
          <a:xfrm rot="5400000">
            <a:off x="-3360737" y="3360737"/>
            <a:ext cx="6858000" cy="13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A26770-290B-4E8A-B12A-36F7DDB7F2B1}"/>
              </a:ext>
            </a:extLst>
          </p:cNvPr>
          <p:cNvGrpSpPr/>
          <p:nvPr userDrawn="1"/>
        </p:nvGrpSpPr>
        <p:grpSpPr>
          <a:xfrm>
            <a:off x="0" y="0"/>
            <a:ext cx="5277678" cy="6858000"/>
            <a:chOff x="0" y="0"/>
            <a:chExt cx="1095405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783424E-B9B3-4D58-988A-26DEDF734F4E}"/>
                </a:ext>
              </a:extLst>
            </p:cNvPr>
            <p:cNvSpPr/>
            <p:nvPr userDrawn="1"/>
          </p:nvSpPr>
          <p:spPr>
            <a:xfrm>
              <a:off x="0" y="0"/>
              <a:ext cx="10954058" cy="136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332BBED-D126-4DCA-9557-B488A96E405F}"/>
                </a:ext>
              </a:extLst>
            </p:cNvPr>
            <p:cNvSpPr/>
            <p:nvPr userDrawn="1"/>
          </p:nvSpPr>
          <p:spPr>
            <a:xfrm>
              <a:off x="0" y="6721475"/>
              <a:ext cx="10954058" cy="136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44EF2B-4C23-4FC2-B680-617BC7D8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ZA" dirty="0"/>
              <a:t>page </a:t>
            </a:r>
            <a:fld id="{19B51A1E-902D-48AF-9020-955120F399B6}" type="slidenum">
              <a:rPr lang="en-ZA" b="1" i="1" smtClean="0"/>
              <a:pPr/>
              <a:t>‹#›</a:t>
            </a:fld>
            <a:endParaRPr lang="en-ZA" b="1" i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73044" y="2894682"/>
            <a:ext cx="5085650" cy="1870007"/>
          </a:xfrm>
        </p:spPr>
        <p:txBody>
          <a:bodyPr anchor="b"/>
          <a:lstStyle>
            <a:lvl1pPr algn="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73044" y="5025053"/>
            <a:ext cx="4681330" cy="271807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Full Name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7D147AD-3B0C-4B21-AE3D-178E0B7E36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73044" y="5431223"/>
            <a:ext cx="4681330" cy="252000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Phone</a:t>
            </a:r>
            <a:endParaRPr lang="en-ZA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6EB09218-D127-4641-A366-94360A951A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3044" y="5817586"/>
            <a:ext cx="4681330" cy="252000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Email</a:t>
            </a:r>
            <a:endParaRPr lang="en-ZA" dirty="0"/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B9C42B1D-23D7-46D7-A8E3-6667AC7EFB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73044" y="6203950"/>
            <a:ext cx="4683095" cy="252413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Website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72166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7D4A3-2A37-2FB6-A6E7-15076A55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6649A-572E-9689-50A5-45DDB0279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AD13A-CAC4-7B34-1A14-88597AABE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328A0-1D18-30E9-344B-BB5A3CFBF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4A2DC-BD70-21BB-9DE5-C9698359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4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1467A-71BA-9105-3853-8E53A8354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889FF-1B19-E749-93D0-74E426099E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BB19DD-AB88-8B8C-5C93-185ECC2AD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35E2B-3B21-CC70-379D-90D249C5E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134BC2-3BBE-A030-DDC4-4CC3AD035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0B482-FCAB-C4F6-B9F0-5DDCC6F45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4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A14AE-474D-0BA6-9854-C3B48A2E4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DC218D-4400-6F5C-DF08-B5F6BFE92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6E4BED-1906-54CE-5FAB-1951890CD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336578-12F8-BDEC-B39A-CB4CD532A9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971567-9221-FF55-9716-938144F661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62F448-B1EB-9264-0A92-A4AD66C2C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41D3DA-ED1A-9A50-5BC0-ECBAD4114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8EB506-A208-5665-B2EB-58FB9950D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82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68D02-1284-636E-BA14-95E73F8F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40D83-DFF4-C192-E330-459CDEDC7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ED0974-C71C-D283-BF95-2876F0000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AD3FF5-23C4-4253-40E7-CDB5EFF3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7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7C0368-4638-F20F-FA05-58882190B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7CAC3C-394B-60F7-52B5-A6E78C75C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DAD00-4839-EE4D-A7C8-2F0869FBB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55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2A7C3-305E-DD71-BA98-D47C50F34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06993-89A1-A295-7F76-599A9C7D3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14DA71-6414-D237-3EB3-42F191F46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DD13AC-9B64-7B24-D7F3-1DB282F05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5993E-43F6-5837-4E7B-21F64F3C8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92FA8-4564-A85C-04C2-E38EB02FA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8AEED-6935-B283-E103-86AAB488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402553-B8C1-B1CA-97BF-6801FEF1F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AB782-3A56-1A0E-22BC-FA0E19A952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C7674-6721-90B4-9D32-8A207606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E0C3B8-49B7-AE26-07B5-7C692FAE6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243186-6749-C337-8A2B-9DEFA4051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68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51A971-A2A7-EC4D-1AF4-9E32CED87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305DD-CFF1-8F5D-6EAD-FC101F592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E6E31-C755-5053-EADA-130AED9A7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01AAE-0632-400D-93EB-03409A3D516E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38F56-DCE9-9B43-8E43-7C9D6B1C86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1D823-3BDC-A7A0-79B9-820EE7733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FCD57-EEE2-4899-95BA-509298D83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4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FFF7E1"/>
            </a:gs>
            <a:gs pos="90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DB53A-65B5-44B0-B1D1-61130CD6100C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FC9A7-90EF-4829-A3B1-C268C46BA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32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B Nazanin" panose="00000400000000000000" pitchFamily="2" charset="-78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Clr>
          <a:srgbClr val="FC5D1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hyperlink" Target="mailto:eshrati.b@iums.ac.i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اپیدمیولوژی بیماریهای حاد تنفسی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80509" y="5347855"/>
            <a:ext cx="4946073" cy="789709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وزارت بهداشت درمان و آموزش پزشکی</a:t>
            </a:r>
          </a:p>
          <a:p>
            <a:pPr algn="ctr"/>
            <a:r>
              <a:rPr lang="fa-IR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معاونت بهداشت 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a-IR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مرکز مدیریت بیماریهای واگیر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777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7F36E-4E80-4166-8EA7-FD07B2F0A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517" y="266242"/>
            <a:ext cx="9128569" cy="1326321"/>
          </a:xfrm>
        </p:spPr>
        <p:txBody>
          <a:bodyPr/>
          <a:lstStyle/>
          <a:p>
            <a:pPr rtl="1"/>
            <a:r>
              <a:rPr lang="fa-IR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عامل بیماری</a:t>
            </a:r>
            <a:endParaRPr lang="en-CA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CC1F9-059D-46EE-817F-3A5DA977A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0" y="1698171"/>
            <a:ext cx="8105840" cy="4680876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عامل بیماری:   ویروس 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SARS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CoV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</a:t>
            </a:r>
          </a:p>
          <a:p>
            <a:pPr algn="r" rtl="1"/>
            <a:r>
              <a:rPr lang="fa-IR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بشدت قابلیت انتقال دارد</a:t>
            </a:r>
          </a:p>
          <a:p>
            <a:pPr algn="r" rtl="1"/>
            <a:r>
              <a:rPr lang="fa-IR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واریانت های مختلفی را تا کنون داشته که در تمام دنیا گسترده شده است و هر بار باعث افزایش قابلیت انتشار و سرایت، نسبت به سویه اولیه ویروس شده است </a:t>
            </a:r>
          </a:p>
          <a:p>
            <a:pPr marL="457200" lvl="1" indent="0" algn="r" rtl="1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r" rtl="1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40" y="3120570"/>
            <a:ext cx="2758132" cy="277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16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446DF-9D8F-4661-9BB7-9ED9C4581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805" y="1814935"/>
            <a:ext cx="10100972" cy="425203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 اروپا در  </a:t>
            </a:r>
            <a:r>
              <a:rPr lang="fa-I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نظام مراقبت </a:t>
            </a:r>
            <a:r>
              <a:rPr lang="fa-IR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غیر دیده وری </a:t>
            </a:r>
            <a:r>
              <a:rPr lang="fa-I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کووید-19 در </a:t>
            </a:r>
            <a:r>
              <a:rPr lang="fa-IR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سطح بستری</a:t>
            </a:r>
            <a:r>
              <a:rPr lang="fa-I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،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روند نزولی تعداد نمونه های  مثبت کووید-19 بستری ، تعداد مواردبستری در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ICU 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و مرگ بعلت کووید-19 پایدار یا نزولی گزارش شده است. </a:t>
            </a:r>
          </a:p>
          <a:p>
            <a:pPr marL="0" indent="0" algn="just">
              <a:buNone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اگر چه در جمهوری چک و اسلواکی روند صعودی تعداد موارد بستری کووید-19 گزارش شده است. </a:t>
            </a:r>
          </a:p>
          <a:p>
            <a:pPr marL="0" indent="0" algn="just">
              <a:buNone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همچنین مختصری روند صعودی در بیماران بستری در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ICU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و تعداد بیماران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ICU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،  بترتیب در سوئد و رومانی گزارش شده است.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وضعیت اپیدمیولوژیکی کووید در اروپا-هفته 38 سال 2024( منتهی به 31 شهریور1403)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850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446DF-9D8F-4661-9BB7-9ED9C4581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805" y="1814935"/>
            <a:ext cx="10100972" cy="4252036"/>
          </a:xfrm>
        </p:spPr>
        <p:txBody>
          <a:bodyPr>
            <a:noAutofit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افزایش تعداد موارد مرگ بعلت کووید-19، در بلغارستان،جمهوری چک، مجارستان، مالت، لهستان، رومانی در چند هفته اخیر گزارش شده است. در حالیکه سایر کشورهای اروپائی تعداد موارد مرگ بعلت کووود-19 ایستا یا نزولی است.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وضعیت اپیدمیولوژیکی کووید در اروپا-هفته 38 سال 2024( منتهی به 31 شهریور1403)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446DF-9D8F-4661-9BB7-9ED9C4581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805" y="1814935"/>
            <a:ext cx="10100972" cy="425203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در بازه زمانی یاد شده، تعداد موارد هفتگی جدید کووید-19 در جهان ، در مقایسه با 28 روز گذشته 23% افزایش یافته است.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در بازه زمانی قوق الذکر، تعداد موارد هفتگی مرگ کووید-19در جهان، در مقایسه با 28 روز گذشته 44% افزایش یافته است.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بیشترین میزان مثبت شدن کووید-19 در قاره آمریکا( در طیف بین 21%-14%) و سپس در اروپا ( درطیف بین 19%-18%)، غرب اقیانوس آرام ( 9%) و مدیترانه شرقی( در طیف بین 6.7%- 5.8%) ، آسیای جنوب شرقی( در طیف بین 4%-3%) و آفریقا (در طیف بین 3%-2%) مشاهده شده است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گزارش  سازمان جهانی بهداشت بر مبنای داده های 22 جولای( اول مرداد 1403) تا 18 آگوست 2024( 28 مرداد 1403) 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290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446DF-9D8F-4661-9BB7-9ED9C4581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805" y="1814935"/>
            <a:ext cx="10100972" cy="425203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 بازه زمانی یاد شده کشورهایی که بطور مرتب آمار بستری کووید-19 و بستری در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ICU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بعلت کووید-19 را گزارش می کنند، 3% افزایش آمار بستری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جدید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کووید-19 و 36%  افزایش بستری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جدید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ICU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کووید-19 را گزارش کردند. روند صعودی بستری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ICU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، مربوط به قاره آمریکا و اروپا است.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گزارش  سازمان جهانی بهداشت بر مبنای داده های 22 جولای( اول مرداد 1403) تا 18 آگوست 2024( 28 مرداد 1403)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99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03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61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مثبت شدن آزمایش کووید-19در جهان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هفته سی وهفتم  سال 2024، منتهی به 19 شهریور1403)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18911" t="11973" r="20672" b="18756"/>
          <a:stretch/>
        </p:blipFill>
        <p:spPr bwMode="auto">
          <a:xfrm>
            <a:off x="564203" y="1450489"/>
            <a:ext cx="11284085" cy="4761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2552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4" y="0"/>
            <a:ext cx="119196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28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1FBFE-5D1A-4D84-612E-7FA9BDFDD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1" dirty="0">
                <a:cs typeface="2  Titr" panose="00000700000000000000" pitchFamily="2" charset="-78"/>
              </a:rPr>
              <a:t>درصد مثبت کووید و آنفلوانزا در دیده وری هفتگی بیماریهای حاد تنفسی -سرپایی- 1403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1D4C3C0-0B2D-D5E6-7B6F-B1CD0D79B2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350399"/>
              </p:ext>
            </p:extLst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1337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69769-9534-C4BB-E31E-2DB2C82FE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dirty="0">
                <a:cs typeface="2  Titr" panose="00000700000000000000" pitchFamily="2" charset="-78"/>
              </a:rPr>
              <a:t>درصد کووید و آنفلوانزا در دیده وری هفتگی بیماریهای حاد تنفسی- بستری- 1403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FADCAE5-83C4-8B3A-20E2-966C0C8AD7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0468731"/>
              </p:ext>
            </p:extLst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0973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9168A-D262-A1F3-20EE-EDAD596B9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8000" dirty="0">
                <a:cs typeface="+mj-cs"/>
              </a:rPr>
              <a:t>آنفلوآنزا</a:t>
            </a:r>
            <a:endParaRPr lang="en-US" sz="8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9878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C0DBE3-EB58-088E-4634-844053BD4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dirty="0">
                <a:cs typeface="2  Titr" panose="00000700000000000000" pitchFamily="2" charset="-78"/>
              </a:rPr>
              <a:t>درصد موارد مثبت کووید در نمونه های سرپایی( مراقبت غیر دیده</a:t>
            </a:r>
            <a:r>
              <a:rPr lang="fa-IR" sz="4400" baseline="0" dirty="0">
                <a:cs typeface="2  Titr" panose="00000700000000000000" pitchFamily="2" charset="-78"/>
              </a:rPr>
              <a:t> وری)</a:t>
            </a:r>
            <a:r>
              <a:rPr lang="fa-IR" sz="4400" dirty="0">
                <a:cs typeface="2  Titr" panose="00000700000000000000" pitchFamily="2" charset="-78"/>
              </a:rPr>
              <a:t>-هفتگی سال 1403</a:t>
            </a:r>
            <a:r>
              <a:rPr lang="en-US" sz="4400" dirty="0">
                <a:cs typeface="2  Titr" panose="00000700000000000000" pitchFamily="2" charset="-78"/>
              </a:rPr>
              <a:t> 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84CACC0-96A4-3875-9AF8-C37F16EC38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8060414"/>
              </p:ext>
            </p:extLst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1200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12758D-33AC-1784-6A13-2A0C3690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روند</a:t>
            </a:r>
            <a:r>
              <a:rPr lang="fa-IR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میانگین روزانه 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</a:t>
            </a:r>
            <a:r>
              <a:rPr lang="fa-IR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های بیماران مبتلا به 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r>
              <a:rPr lang="fa-IR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دانشگاه علوم پزشکی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ایران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65244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>
                <a:solidFill>
                  <a:prstClr val="white"/>
                </a:solidFill>
              </a:rPr>
              <a:pPr/>
              <a:t>22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7BF415-7FB9-F9EE-BC1A-CE10F423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روند فراوانی نسبی</a:t>
            </a:r>
            <a:r>
              <a:rPr lang="fa-IR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سکانسهای ویروس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در</a:t>
            </a:r>
            <a:r>
              <a:rPr lang="fa-IR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کشور از تیر 1401 تا اردیبهشت 1403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EB7F0D-1D80-43EB-958D-1FE9006345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2914286"/>
              </p:ext>
            </p:extLst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61014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88C0D4-F16E-0E75-A101-28848BB7C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روند سکانسهای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در سه ماه دوم 1403 در کشور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DBCFC89-FC19-235D-2D2E-FFC47260584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80494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33BB0E-EA6E-E611-A4A2-A07180C32E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391848"/>
              </p:ext>
            </p:extLst>
          </p:nvPr>
        </p:nvGraphicFramePr>
        <p:xfrm>
          <a:off x="809625" y="1676401"/>
          <a:ext cx="9277349" cy="4152899"/>
        </p:xfrm>
        <a:graphic>
          <a:graphicData uri="http://schemas.openxmlformats.org/drawingml/2006/table">
            <a:tbl>
              <a:tblPr rtl="1" firstRow="1" firstCol="1" bandRow="1">
                <a:tableStyleId>{9DCAF9ED-07DC-4A11-8D7F-57B35C25682E}</a:tableStyleId>
              </a:tblPr>
              <a:tblGrid>
                <a:gridCol w="6605129">
                  <a:extLst>
                    <a:ext uri="{9D8B030D-6E8A-4147-A177-3AD203B41FA5}">
                      <a16:colId xmlns:a16="http://schemas.microsoft.com/office/drawing/2014/main" val="4095311923"/>
                    </a:ext>
                  </a:extLst>
                </a:gridCol>
                <a:gridCol w="1336110">
                  <a:extLst>
                    <a:ext uri="{9D8B030D-6E8A-4147-A177-3AD203B41FA5}">
                      <a16:colId xmlns:a16="http://schemas.microsoft.com/office/drawing/2014/main" val="4168488068"/>
                    </a:ext>
                  </a:extLst>
                </a:gridCol>
                <a:gridCol w="1336110">
                  <a:extLst>
                    <a:ext uri="{9D8B030D-6E8A-4147-A177-3AD203B41FA5}">
                      <a16:colId xmlns:a16="http://schemas.microsoft.com/office/drawing/2014/main" val="957681322"/>
                    </a:ext>
                  </a:extLst>
                </a:gridCol>
              </a:tblGrid>
              <a:tr h="79111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نوع ویروس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نفر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درصد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1408706"/>
                  </a:ext>
                </a:extLst>
              </a:tr>
              <a:tr h="69184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>
                          <a:effectLst/>
                        </a:rPr>
                        <a:t>Rhinovirus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22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52.3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8735872"/>
                  </a:ext>
                </a:extLst>
              </a:tr>
              <a:tr h="69184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>
                          <a:effectLst/>
                        </a:rPr>
                        <a:t>SARS-CoV2/ HCOV OC43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13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30.9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4009041"/>
                  </a:ext>
                </a:extLst>
              </a:tr>
              <a:tr h="69184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>
                          <a:effectLst/>
                        </a:rPr>
                        <a:t>Enteroviruses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9.5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2428152"/>
                  </a:ext>
                </a:extLst>
              </a:tr>
              <a:tr h="69184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>
                          <a:effectLst/>
                        </a:rPr>
                        <a:t>Parainfluenza Type 3/2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3200">
                          <a:effectLst/>
                        </a:rPr>
                        <a:t>7.1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1886116"/>
                  </a:ext>
                </a:extLst>
              </a:tr>
              <a:tr h="5944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2800">
                          <a:effectLst/>
                        </a:rPr>
                        <a:t>کل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3200">
                          <a:effectLst/>
                        </a:rPr>
                        <a:t>42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3200" dirty="0">
                          <a:effectLst/>
                        </a:rPr>
                        <a:t>100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843329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F4C0A4B-6031-3D3B-871C-4563941B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نتایج ویروسهای تنفسی استخراج شده در شهریور 1403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67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2AB7F4-DF54-B99F-52CE-3AA726FBA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Trend of Reported Syndromes in Iraq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Arbaeen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8358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74F2C-330E-A770-4D1C-09C99FE47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74E922-B712-B8C7-CB43-23196CB82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Trend of Reported Syndromes in Iran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Arbaeen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2024)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15D8D36-E9A5-7B6E-3B92-36DAA11458F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7083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روند کلی سندرمهای ثبت شده در </a:t>
            </a:r>
            <a:r>
              <a:rPr lang="fa-I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اربعینهای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1401-1403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41399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16" descr="Image containing medical tweezers of various sizes, some pills, and a hand holding a pen writing on a piece of paper attached to a clipboard">
            <a:extLst>
              <a:ext uri="{FF2B5EF4-FFF2-40B4-BE49-F238E27FC236}">
                <a16:creationId xmlns:a16="http://schemas.microsoft.com/office/drawing/2014/main" id="{D29AD2ED-F2E1-42BA-A4F8-29194C9634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54" r="62"/>
          <a:stretch/>
        </p:blipFill>
        <p:spPr>
          <a:xfrm>
            <a:off x="0" y="0"/>
            <a:ext cx="12192000" cy="6857999"/>
          </a:xfrm>
        </p:spPr>
      </p:pic>
      <p:sp>
        <p:nvSpPr>
          <p:cNvPr id="11" name="Rectangle 10" title="Overlay Graphic">
            <a:extLst>
              <a:ext uri="{FF2B5EF4-FFF2-40B4-BE49-F238E27FC236}">
                <a16:creationId xmlns:a16="http://schemas.microsoft.com/office/drawing/2014/main" id="{5396BE43-2D46-4002-A946-60FC5900EC15}"/>
              </a:ext>
            </a:extLst>
          </p:cNvPr>
          <p:cNvSpPr/>
          <p:nvPr/>
        </p:nvSpPr>
        <p:spPr bwMode="invGray">
          <a:xfrm rot="5400000">
            <a:off x="5924810" y="590810"/>
            <a:ext cx="6857997" cy="5676382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DDABB1-5E6B-4365-AD9E-DDCE7E972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0983" y="773218"/>
            <a:ext cx="5085650" cy="1870007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/>
              <a:t>با تشکر از توجه شما عزیزان</a:t>
            </a:r>
            <a:endParaRPr lang="en-Z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2CA365-4170-41B8-B4B3-7A2FA6DBD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10983" y="5000782"/>
            <a:ext cx="4681330" cy="2520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ZA" dirty="0">
                <a:hlinkClick r:id="rId4"/>
              </a:rPr>
              <a:t>eshrati.b@iums.ac.ir</a:t>
            </a:r>
            <a:r>
              <a:rPr lang="en-ZA" dirty="0"/>
              <a:t> 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77B9873A-BB56-4774-937B-E8EB0AEDF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0983" y="3416442"/>
            <a:ext cx="4681330" cy="750810"/>
          </a:xfrm>
        </p:spPr>
        <p:txBody>
          <a:bodyPr/>
          <a:lstStyle/>
          <a:p>
            <a:pPr algn="ctr"/>
            <a:r>
              <a:rPr lang="fa-IR" sz="3200" dirty="0"/>
              <a:t>سوالات؟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18DD3A-5D38-4987-6E35-84670EBD3D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1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آنفلوانزا یک بیماری ناشی از ویروس های آنفلوانزا می باشد که باعث آلودگی دستگاه تنفسی بسیاری از حیوانات، پرندگان و انسان می گردد.</a:t>
            </a:r>
          </a:p>
          <a:p>
            <a:pPr>
              <a:buFont typeface="Wingdings" panose="05000000000000000000" pitchFamily="2" charset="2"/>
              <a:buChar char="q"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آنفلوانزای انسانی بیماری بشدت واگیر می باشد و معمولا بوسیله سرفه و عطسه یک فرد بیمار منتشر می گردد.این بیماری با بیماری سرماخوردگی متفاوت است.</a:t>
            </a:r>
          </a:p>
          <a:p>
            <a:pPr>
              <a:buFont typeface="Wingdings" panose="05000000000000000000" pitchFamily="2" charset="2"/>
              <a:buChar char="q"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نوع ویروس آنفلوانزا تاکنون شناسایی گردیده است شامل :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D-C-B-A 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بیماری آنفلوانزا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0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نوع </a:t>
            </a: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ویروس آنفلوانزا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باعث بیماری در انسان و حیوان می گردد و منجر به مشکلات بهداشت عمومی می گردد. داده های تاریخی بیانگر خطر انتقال آنفلوانزا بین حیوانات و انسان و توانایی بالقوه ایجاد خطر پاندمی توسط این نوع ویروس می باشند.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ویروس آنفلوانزای تیپ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،  تایپهای متفاوتی دارد که 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ساب تایپ آنفلوانزای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A(H1N1)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و َ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A(H3N2) 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در حال حاضر در انسان در چرخش است. آنفلوانزای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بطور مشخص قابلیت ایجاد پاندمی را دارد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و در سال 2009   پاندمی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A(H1N1)pdm09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رخ داد و جایگزین ویروس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A(H1N1)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فصلی که قبل ازسال  2009 وجود داشت، گردید.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ساب تایپ های آنفلوانزای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، بر اساس  ترکیب پروتئین های سطح  ویروس( هماگلوتینین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و نورآمینیداز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است).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گردش آنفلوانزا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و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موجب اپیدمی آنفلوانزای  فصلی در انسان می شوند. از میان انواع ویروس آنفلوانزا ، فقط تایپ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fa-IR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قابلیت ایجاد پاندمی دارد.  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انواع ویروس آنفلوانزا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3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fa-I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ویروس آنفلوانزای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 ساب تایپ ندارد، اما دو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lineage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دارد که شامل آنفلوانزای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B(Victoria)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و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yamagata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است. 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یاماگاتا  پس از ماه مارس سال 2020 درجهان دیگر شناسائی نشده است.</a:t>
            </a:r>
          </a:p>
          <a:p>
            <a:pPr>
              <a:buFont typeface="Wingdings" panose="05000000000000000000" pitchFamily="2" charset="2"/>
              <a:buChar char="q"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ویروس آنفلوانزای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 کمتر شایع است و علائم خفیف تری را ایجاد کرده و دارای  اهمیت بهداشتی نمی باشد.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ویروس‌ آنفلوانزا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D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عمدتاً گاوها را تحت تأثیر قرار می‌دهد و مشخص نیست  که موجب عفونت یا بیماری در انسان  گردد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انواع ویروس آنفلوانزا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759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دریفت آنتی ژ نی(تغییرات کوچک) 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Antigenic Drift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تغییرات جزئی و موتاسیون های کوچک 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 </a:t>
            </a:r>
            <a:r>
              <a:rPr lang="fa-IR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ساختار پروتئین تایپ  های آنفلوانزا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موجب می شود ویروس طغیان های مکرری از طریق فرار از سیستم ایمنی ایجاد کند. </a:t>
            </a:r>
          </a:p>
          <a:p>
            <a:pPr marL="0" indent="0">
              <a:buNone/>
            </a:pP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این تغییرات جزئی دریفت آنتی ژنی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Antigenic drift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نامیده می شود و گهگاهی رخ می دهد.</a:t>
            </a:r>
          </a:p>
          <a:p>
            <a:pPr>
              <a:buFont typeface="Wingdings" panose="05000000000000000000" pitchFamily="2" charset="2"/>
              <a:buChar char="q"/>
            </a:pPr>
            <a:endParaRPr lang="fa-I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شیفت آنتی ژنی  (تغییرات بزرگ)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Antigenic Shift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تغییرات عمده در آنتی ژن هماگلوتینین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آنفلوانزای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تغییر آنتی ژنی") به دلیل ترکیب مجدد  ساب تایپ  های مختلف آنفلوانزای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ایجاد می شود و در موارد نادرممکن است، جابجائی وترکیب  ویروسی  موجب ایجاد  گونه های جدید  ویروس می شود که </a:t>
            </a: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قادر به ایجاد پاندمی منطقه ای و جهانی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می باشند.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این تغییرات عمده در آنتی ژن هماگلوتینین آنفلوانزای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A، </a:t>
            </a: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شیفت آنتی ژنی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Antigenic shift   </a:t>
            </a:r>
            <a:r>
              <a:rPr lang="fa-I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نامیده می شود.</a:t>
            </a:r>
            <a:endParaRPr lang="fa-I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دریفت آنتی ژنی و شیفت آنتی ژنی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4718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5" y="1450489"/>
            <a:ext cx="12034345" cy="47614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سناریو احتمالی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CDC</a:t>
            </a:r>
            <a:r>
              <a:rPr lang="fa-I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آمریکا درخصوص بار پیک ترکیبی کووید، آنفلوانزا و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RSV</a:t>
            </a:r>
            <a:r>
              <a:rPr lang="fa-I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برای فصل زمستان امسال در آمریکا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467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A253B8-39FB-6441-3A8A-3EF1AF2C3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134450"/>
            <a:ext cx="9922806" cy="1325563"/>
          </a:xfrm>
        </p:spPr>
        <p:txBody>
          <a:bodyPr>
            <a:normAutofit fontScale="90000"/>
          </a:bodyPr>
          <a:lstStyle/>
          <a:p>
            <a:pPr rtl="1">
              <a:defRPr sz="12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درصد مثبت</a:t>
            </a:r>
            <a:r>
              <a:rPr lang="fa-IR" sz="44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شدن آنفلوانزا لغایت هفته 36 سال 2024 میلادی -بر اساس آمار </a:t>
            </a:r>
            <a:r>
              <a:rPr lang="en-US" sz="44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</a:t>
            </a:r>
            <a:endParaRPr lang="fa-IR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2B53BF2-D538-C114-8ED5-46CB5B033FD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5275" y="1662113"/>
          <a:ext cx="11587163" cy="454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031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114D1-2A64-7A6A-1876-2A4E5FC30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3ADFD-2BA9-BE65-ED65-B00904208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کووید 19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93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 Light"/>
        <a:ea typeface=""/>
        <a:cs typeface="B Nazanin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1132</Words>
  <Application>Microsoft Office PowerPoint</Application>
  <PresentationFormat>Widescreen</PresentationFormat>
  <Paragraphs>87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2  Titr</vt:lpstr>
      <vt:lpstr>Arial</vt:lpstr>
      <vt:lpstr>B Nazanin</vt:lpstr>
      <vt:lpstr>B Titr</vt:lpstr>
      <vt:lpstr>Calibri</vt:lpstr>
      <vt:lpstr>Calibri Light</vt:lpstr>
      <vt:lpstr>IranNastaliq</vt:lpstr>
      <vt:lpstr>Times New Roman</vt:lpstr>
      <vt:lpstr>Wingdings</vt:lpstr>
      <vt:lpstr>Office Theme</vt:lpstr>
      <vt:lpstr>1_Office Theme</vt:lpstr>
      <vt:lpstr>اپیدمیولوژی بیماریهای حاد تنفسی</vt:lpstr>
      <vt:lpstr>آنفلوآنزا</vt:lpstr>
      <vt:lpstr>بیماری آنفلوانزا</vt:lpstr>
      <vt:lpstr>انواع ویروس آنفلوانزا</vt:lpstr>
      <vt:lpstr>انواع ویروس آنفلوانزا</vt:lpstr>
      <vt:lpstr>دریفت آنتی ژنی و شیفت آنتی ژنی</vt:lpstr>
      <vt:lpstr>3 سناریو احتمالی    CDC آمریکا درخصوص بار پیک ترکیبی کووید، آنفلوانزا و RSV برای فصل زمستان امسال در آمریکا</vt:lpstr>
      <vt:lpstr>درصد مثبت شدن آنفلوانزا لغایت هفته 36 سال 2024 میلادی -بر اساس آمار NIC</vt:lpstr>
      <vt:lpstr>کووید 19</vt:lpstr>
      <vt:lpstr>عامل بیماری</vt:lpstr>
      <vt:lpstr>وضعیت اپیدمیولوژیکی کووید در اروپا-هفته 38 سال 2024( منتهی به 31 شهریور1403)</vt:lpstr>
      <vt:lpstr>وضعیت اپیدمیولوژیکی کووید در اروپا-هفته 38 سال 2024( منتهی به 31 شهریور1403)</vt:lpstr>
      <vt:lpstr>گزارش  سازمان جهانی بهداشت بر مبنای داده های 22 جولای( اول مرداد 1403) تا 18 آگوست 2024( 28 مرداد 1403) </vt:lpstr>
      <vt:lpstr>گزارش  سازمان جهانی بهداشت بر مبنای داده های 22 جولای( اول مرداد 1403) تا 18 آگوست 2024( 28 مرداد 1403) </vt:lpstr>
      <vt:lpstr>PowerPoint Presentation</vt:lpstr>
      <vt:lpstr>مثبت شدن آزمایش کووید-19در جهان)هفته سی وهفتم  سال 2024، منتهی به 19 شهریور1403)</vt:lpstr>
      <vt:lpstr>PowerPoint Presentation</vt:lpstr>
      <vt:lpstr>درصد مثبت کووید و آنفلوانزا در دیده وری هفتگی بیماریهای حاد تنفسی -سرپایی- 1403</vt:lpstr>
      <vt:lpstr>درصد کووید و آنفلوانزا در دیده وری هفتگی بیماریهای حاد تنفسی- بستری- 1403</vt:lpstr>
      <vt:lpstr>درصد موارد مثبت کووید در نمونه های سرپایی( مراقبت غیر دیده وری)-هفتگی سال 1403 </vt:lpstr>
      <vt:lpstr>روند میانگین روزانه CT های بیماران مبتلا به COVID-19 دانشگاه علوم پزشکی ایران</vt:lpstr>
      <vt:lpstr>روند فراوانی نسبی سکانسهای ویروس COVID-19 در کشور از تیر 1401 تا اردیبهشت 1403 </vt:lpstr>
      <vt:lpstr>روند سکانسهای COVID-19 در سه ماه دوم 1403 در کشور</vt:lpstr>
      <vt:lpstr>نتایج ویروسهای تنفسی استخراج شده در شهریور 1403</vt:lpstr>
      <vt:lpstr>Daily Trend of Reported Syndromes in Iraq (Arbaeen 2024)</vt:lpstr>
      <vt:lpstr>Daily Trend of Reported Syndromes in Iran (Arbaeen 2024)</vt:lpstr>
      <vt:lpstr>روند کلی سندرمهای ثبت شده در اربعینهای 1401-1403</vt:lpstr>
      <vt:lpstr>با تشکر از توجه شما عزیزان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Babak Eshrati</dc:creator>
  <cp:lastModifiedBy>Babak Eshrati</cp:lastModifiedBy>
  <cp:revision>32</cp:revision>
  <dcterms:created xsi:type="dcterms:W3CDTF">2024-09-27T06:41:40Z</dcterms:created>
  <dcterms:modified xsi:type="dcterms:W3CDTF">2024-09-27T07:24:01Z</dcterms:modified>
</cp:coreProperties>
</file>